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33" Type="http://schemas.openxmlformats.org/officeDocument/2006/relationships/slide" Target="slides/slide27.xml"/><Relationship Id="rId34" Type="http://schemas.openxmlformats.org/officeDocument/2006/relationships/slide" Target="slides/slide28.xml"/><Relationship Id="rId35" Type="http://schemas.openxmlformats.org/officeDocument/2006/relationships/slide" Target="slides/slide29.xml"/><Relationship Id="rId36" Type="http://schemas.openxmlformats.org/officeDocument/2006/relationships/slide" Target="slides/slide30.xml"/><Relationship Id="rId37" Type="http://schemas.openxmlformats.org/officeDocument/2006/relationships/slide" Target="slides/slide31.xml"/><Relationship Id="rId38" Type="http://schemas.openxmlformats.org/officeDocument/2006/relationships/slide" Target="slides/slide32.xml"/><Relationship Id="rId39" Type="http://schemas.openxmlformats.org/officeDocument/2006/relationships/slide" Target="slides/slide33.xml"/><Relationship Id="rId40" Type="http://schemas.openxmlformats.org/officeDocument/2006/relationships/slide" Target="slides/slide34.xml"/><Relationship Id="rId41" Type="http://schemas.openxmlformats.org/officeDocument/2006/relationships/slide" Target="slides/slide35.xml"/><Relationship Id="rId42" Type="http://schemas.openxmlformats.org/officeDocument/2006/relationships/slide" Target="slides/slide36.xml"/><Relationship Id="rId43" Type="http://schemas.openxmlformats.org/officeDocument/2006/relationships/slide" Target="slides/slide37.xml"/><Relationship Id="rId44" Type="http://schemas.openxmlformats.org/officeDocument/2006/relationships/slide" Target="slides/slide38.xml"/><Relationship Id="rId45" Type="http://schemas.openxmlformats.org/officeDocument/2006/relationships/slide" Target="slides/slide39.xml"/><Relationship Id="rId46" Type="http://schemas.openxmlformats.org/officeDocument/2006/relationships/slide" Target="slides/slide40.xml"/><Relationship Id="rId47" Type="http://schemas.openxmlformats.org/officeDocument/2006/relationships/slide" Target="slides/slide4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s://dti.domaintools.com/research/threat-intelligence-report-nation-state-targeting-of-water-systems-2024-2026" TargetMode="External"/><Relationship Id="rId3" Type="http://schemas.openxmlformats.org/officeDocument/2006/relationships/hyperlink" Target="https://hub.dragos.com/report/voltzite-espionage-operations-targeting-u.s.-critical-systems" TargetMode="External"/><Relationship Id="rId4" Type="http://schemas.openxmlformats.org/officeDocument/2006/relationships/hyperlink" Target="https://dragos.brightspotcdn.com/48/3b/5ea916b3459c8b59203b35d1ccb7/littleton-electric-water-dragos-platform-ot-watch-case-study-03-25.pdf" TargetMode="External"/><Relationship Id="rId5" Type="http://schemas.openxmlformats.org/officeDocument/2006/relationships/hyperlink" Target="https://www.cisa.gov/news-events/cybersecurity-advisories/aa23-144a" TargetMode="External"/><Relationship Id="rId6" Type="http://schemas.openxmlformats.org/officeDocument/2006/relationships/hyperlink" Target="https://unit42.paloaltonetworks.com/volt-typhoon-threat-brief/" TargetMode="External"/><Relationship Id="rId7" Type="http://schemas.openxmlformats.org/officeDocument/2006/relationships/hyperlink" Target="https://www.sophos.com/en-us/blog/chinese-cyberespionage-group-bronze-silhouette-targets-us-government-and-defense-organizations" TargetMode="External"/><Relationship Id="rId8" Type="http://schemas.openxmlformats.org/officeDocument/2006/relationships/image" Target="../media/image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 Id="rId3" Type="http://schemas.openxmlformats.org/officeDocument/2006/relationships/hyperlink" Target="https://www.elezar.io/book-a-demo"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a:xfrm>
            <a:off x="640080" y="2103120"/>
            <a:ext cx="10911535" cy="1463040"/>
          </a:xfrm>
        </p:spPr>
        <p:txBody>
          <a:bodyPr/>
          <a:lstStyle/>
          <a:p>
            <a:r>
              <a:t>Operation Silent Reservoir</a:t>
            </a:r>
          </a:p>
        </p:txBody>
      </p:sp>
      <p:sp>
        <p:nvSpPr>
          <p:cNvPr id="3" name="Subtitle 2"/>
          <p:cNvSpPr>
            <a:spLocks noGrp="1"/>
          </p:cNvSpPr>
          <p:nvPr>
            <p:ph type="subTitle" idx="1"/>
          </p:nvPr>
        </p:nvSpPr>
        <p:spPr>
          <a:xfrm>
            <a:off x="640080" y="3657600"/>
            <a:ext cx="10911535" cy="1645920"/>
          </a:xfrm>
        </p:spPr>
        <p:txBody>
          <a:bodyPr wrap="square"/>
          <a:lstStyle/>
          <a:p>
            <a:r>
              <a:rPr sz="1600" b="0" i="0"/>
              <a:t>Nation-State Pre-Positioning and Disruption of Municipal Water Infrastructure</a:t>
            </a:r>
          </a:p>
          <a:p>
            <a:r>
              <a:rPr sz="1600" b="0" i="0"/>
              <a:t>A sample executive tabletop exercise published by Elezar. Source: https://www.elezar.io/blog/tabletop-exercise-operation-silent-reservoir</a:t>
            </a:r>
          </a:p>
        </p:txBody>
      </p:sp>
      <p:pic>
        <p:nvPicPr>
          <p:cNvPr id="4" name="Picture 3" descr="elezar-logo.png"/>
          <p:cNvPicPr>
            <a:picLocks noChangeAspect="1"/>
          </p:cNvPicPr>
          <p:nvPr/>
        </p:nvPicPr>
        <p:blipFill>
          <a:blip r:embed="rId2"/>
          <a:stretch>
            <a:fillRect/>
          </a:stretch>
        </p:blipFill>
        <p:spPr>
          <a:xfrm>
            <a:off x="640080" y="640080"/>
            <a:ext cx="2194560" cy="605273"/>
          </a:xfrm>
          <a:prstGeom prst="rect">
            <a:avLst/>
          </a:prstGeom>
        </p:spPr>
      </p:pic>
      <p:sp>
        <p:nvSpPr>
          <p:cNvPr id="5" name="TextBox 4"/>
          <p:cNvSpPr txBox="1"/>
          <p:nvPr/>
        </p:nvSpPr>
        <p:spPr>
          <a:xfrm>
            <a:off x="640080" y="5852160"/>
            <a:ext cx="10911535" cy="457200"/>
          </a:xfrm>
          <a:prstGeom prst="rect">
            <a:avLst/>
          </a:prstGeom>
          <a:noFill/>
        </p:spPr>
        <p:txBody>
          <a:bodyPr wrap="none">
            <a:spAutoFit/>
          </a:bodyPr>
          <a:lstStyle/>
          <a:p>
            <a:r>
              <a:rPr sz="1400" b="1" i="0"/>
              <a:t>Produced by Elezar Sol</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a:xfrm>
            <a:off x="640080" y="365760"/>
            <a:ext cx="10911535" cy="914400"/>
          </a:xfrm>
        </p:spPr>
        <p:txBody>
          <a:bodyPr/>
          <a:lstStyle/>
          <a:p>
            <a:r>
              <a:t>Why our sector and technology stack are at risk</a:t>
            </a:r>
          </a:p>
        </p:txBody>
      </p:sp>
      <p:sp>
        <p:nvSpPr>
          <p:cNvPr id="3" name="Content Placeholder 2"/>
          <p:cNvSpPr>
            <a:spLocks noGrp="1"/>
          </p:cNvSpPr>
          <p:nvPr>
            <p:ph idx="1"/>
          </p:nvPr>
        </p:nvSpPr>
        <p:spPr>
          <a:xfrm>
            <a:off x="640080" y="1463040"/>
            <a:ext cx="10911535" cy="4846320"/>
          </a:xfrm>
        </p:spPr>
        <p:txBody>
          <a:bodyPr wrap="square"/>
          <a:lstStyle/>
          <a:p>
            <a:pPr>
              <a:spcAft>
                <a:spcPts val="1000"/>
              </a:spcAft>
            </a:pPr>
            <a:r>
              <a:rPr sz="1400" b="0" i="0"/>
              <a:t>Water utilities are specifically named in U.S. government advisories as priority targets.</a:t>
            </a:r>
          </a:p>
          <a:p>
            <a:pPr>
              <a:spcAft>
                <a:spcPts val="1000"/>
              </a:spcAft>
            </a:pPr>
            <a:r>
              <a:rPr sz="1400" b="0" i="0"/>
              <a:t>Internet-exposed remote access systems, legacy VPN appliances, and control systems with default or weak credentials are the primary attack vectors used by both groups.</a:t>
            </a:r>
          </a:p>
          <a:p>
            <a:pPr>
              <a:spcAft>
                <a:spcPts val="1000"/>
              </a:spcAft>
            </a:pPr>
            <a:r>
              <a:rPr sz="1400" b="0" i="0"/>
              <a:t>Small and mid-sized utilities are disproportionately targeted because they lack the security monitoring of larger organizations.</a:t>
            </a:r>
          </a:p>
          <a:p>
            <a:pPr>
              <a:spcAft>
                <a:spcPts val="1000"/>
              </a:spcAft>
            </a:pPr>
            <a:r>
              <a:rPr sz="1400" b="0" i="0"/>
              <a:t>Operational technology systems, the computers that control pumps, valves, chemical dosing and treatment processes, are increasingly reachable from IT networks.</a:t>
            </a:r>
          </a:p>
        </p:txBody>
      </p:sp>
      <p:pic>
        <p:nvPicPr>
          <p:cNvPr id="4" name="Picture 3" descr="elezar-logo.png"/>
          <p:cNvPicPr>
            <a:picLocks noChangeAspect="1"/>
          </p:cNvPicPr>
          <p:nvPr/>
        </p:nvPicPr>
        <p:blipFill>
          <a:blip r:embed="rId2"/>
          <a:stretch>
            <a:fillRect/>
          </a:stretch>
        </p:blipFill>
        <p:spPr>
          <a:xfrm>
            <a:off x="10637215" y="6263640"/>
            <a:ext cx="914400" cy="252197"/>
          </a:xfrm>
          <a:prstGeom prst="rect">
            <a:avLst/>
          </a:prstGeom>
        </p:spPr>
      </p:pic>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a:xfrm>
            <a:off x="640080" y="365760"/>
            <a:ext cx="10911535" cy="914400"/>
          </a:xfrm>
        </p:spPr>
        <p:txBody>
          <a:bodyPr/>
          <a:lstStyle/>
          <a:p>
            <a:r>
              <a:t>Recent real-world incidents</a:t>
            </a:r>
          </a:p>
        </p:txBody>
      </p:sp>
      <p:sp>
        <p:nvSpPr>
          <p:cNvPr id="3" name="Content Placeholder 2"/>
          <p:cNvSpPr>
            <a:spLocks noGrp="1"/>
          </p:cNvSpPr>
          <p:nvPr>
            <p:ph idx="1"/>
          </p:nvPr>
        </p:nvSpPr>
        <p:spPr>
          <a:xfrm>
            <a:off x="640080" y="1463040"/>
            <a:ext cx="10911535" cy="4846320"/>
          </a:xfrm>
        </p:spPr>
        <p:txBody>
          <a:bodyPr wrap="square"/>
          <a:lstStyle/>
          <a:p>
            <a:pPr>
              <a:spcAft>
                <a:spcPts val="1000"/>
              </a:spcAft>
            </a:pPr>
            <a:r>
              <a:rPr sz="1400" b="0" i="0"/>
              <a:t>In early 2023, VOLTZITE compromised a small U.S. public water and electric utility (Littleton Electric Light and Water Departments, Massachusetts), exfiltrating sensitive OT configuration data, SCADA system configurations, GIS data, and lists of critical customers. The attacker was undetected for an extended period.</a:t>
            </a:r>
          </a:p>
          <a:p>
            <a:pPr>
              <a:spcAft>
                <a:spcPts val="1000"/>
              </a:spcAft>
            </a:pPr>
            <a:r>
              <a:rPr sz="1400" b="0" i="0"/>
              <a:t>In late 2023, CyberAv3ngers compromised the Municipal Water Authority of Aliquippa, Pennsylvania, gaining control of a Unitronics PLC at a booster station and displaying a political message on the operator screen.</a:t>
            </a:r>
          </a:p>
        </p:txBody>
      </p:sp>
      <p:pic>
        <p:nvPicPr>
          <p:cNvPr id="4" name="Picture 3" descr="elezar-logo.png"/>
          <p:cNvPicPr>
            <a:picLocks noChangeAspect="1"/>
          </p:cNvPicPr>
          <p:nvPr/>
        </p:nvPicPr>
        <p:blipFill>
          <a:blip r:embed="rId2"/>
          <a:stretch>
            <a:fillRect/>
          </a:stretch>
        </p:blipFill>
        <p:spPr>
          <a:xfrm>
            <a:off x="10637215" y="6263640"/>
            <a:ext cx="914400" cy="252197"/>
          </a:xfrm>
          <a:prstGeom prst="rect">
            <a:avLst/>
          </a:prstGeom>
        </p:spPr>
      </p:pic>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a:xfrm>
            <a:off x="640080" y="2377440"/>
            <a:ext cx="10911535" cy="1188720"/>
          </a:xfrm>
        </p:spPr>
        <p:txBody>
          <a:bodyPr/>
          <a:lstStyle/>
          <a:p>
            <a:r>
              <a:t>Phase 1: Silent Foothold</a:t>
            </a:r>
          </a:p>
        </p:txBody>
      </p:sp>
      <p:sp>
        <p:nvSpPr>
          <p:cNvPr id="3" name="Text Placeholder 2"/>
          <p:cNvSpPr>
            <a:spLocks noGrp="1"/>
          </p:cNvSpPr>
          <p:nvPr>
            <p:ph type="body" idx="1"/>
          </p:nvPr>
        </p:nvSpPr>
        <p:spPr>
          <a:xfrm>
            <a:off x="640080" y="3657600"/>
            <a:ext cx="10911535" cy="914400"/>
          </a:xfrm>
        </p:spPr>
        <p:txBody>
          <a:bodyPr wrap="square"/>
          <a:lstStyle/>
          <a:p>
            <a:r>
              <a:rPr sz="1600" b="0" i="0"/>
              <a:t>Months -6 to Day 0. Suggested duration: 35 minutes.</a:t>
            </a:r>
          </a:p>
        </p:txBody>
      </p:sp>
      <p:pic>
        <p:nvPicPr>
          <p:cNvPr id="4" name="Picture 3" descr="elezar-logo.png"/>
          <p:cNvPicPr>
            <a:picLocks noChangeAspect="1"/>
          </p:cNvPicPr>
          <p:nvPr/>
        </p:nvPicPr>
        <p:blipFill>
          <a:blip r:embed="rId2"/>
          <a:stretch>
            <a:fillRect/>
          </a:stretch>
        </p:blipFill>
        <p:spPr>
          <a:xfrm>
            <a:off x="10637215" y="6263640"/>
            <a:ext cx="914400" cy="252197"/>
          </a:xfrm>
          <a:prstGeom prst="rect">
            <a:avLst/>
          </a:prstGeom>
        </p:spPr>
      </p:pic>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a:xfrm>
            <a:off x="640080" y="365760"/>
            <a:ext cx="10911535" cy="914400"/>
          </a:xfrm>
        </p:spPr>
        <p:txBody>
          <a:bodyPr/>
          <a:lstStyle/>
          <a:p>
            <a:r>
              <a:t>Phase 1: situation inject</a:t>
            </a:r>
          </a:p>
        </p:txBody>
      </p:sp>
      <p:sp>
        <p:nvSpPr>
          <p:cNvPr id="3" name="Content Placeholder 2"/>
          <p:cNvSpPr>
            <a:spLocks noGrp="1"/>
          </p:cNvSpPr>
          <p:nvPr>
            <p:ph idx="1"/>
          </p:nvPr>
        </p:nvSpPr>
        <p:spPr>
          <a:xfrm>
            <a:off x="640080" y="1463040"/>
            <a:ext cx="10911535" cy="4846320"/>
          </a:xfrm>
        </p:spPr>
        <p:txBody>
          <a:bodyPr wrap="square"/>
          <a:lstStyle/>
          <a:p>
            <a:pPr>
              <a:spcAft>
                <a:spcPts val="1000"/>
              </a:spcAft>
            </a:pPr>
            <a:r>
              <a:rPr sz="1400" b="1" i="0"/>
              <a:t>FROM: Managed Security Service Provider, Threat Monitoring Escalation</a:t>
            </a:r>
          </a:p>
          <a:p>
            <a:pPr>
              <a:spcAft>
                <a:spcPts val="1000"/>
              </a:spcAft>
            </a:pPr>
            <a:r>
              <a:rPr sz="1400" b="1" i="0"/>
              <a:t>Received: 7:42 AM, Tuesday</a:t>
            </a:r>
          </a:p>
          <a:p>
            <a:pPr>
              <a:spcAft>
                <a:spcPts val="1000"/>
              </a:spcAft>
            </a:pPr>
            <a:r>
              <a:rPr sz="1400" b="0" i="0"/>
              <a:t>We've flagged anomalous activity that we want to walk you through before escalating. Over the past 48 hours, our monitoring detected unusual administrative account activity on your VPN gateway appliance. Specifically, account enumeration queries that match a behavioral pattern we've seen associated with nation-state reconnaissance. The queries appear to use legitimate built-in tools, so no malware was flagged. We've traced the apparent source to residential IP addresses in your service territory, though our analysts believe this is likely proxied traffic. No data exfiltration has been confirmed, and we don't yet know if your operational technology systems have been accessed. We recommend an urgent call with your incident response team.</a:t>
            </a:r>
          </a:p>
        </p:txBody>
      </p:sp>
      <p:pic>
        <p:nvPicPr>
          <p:cNvPr id="4" name="Picture 3" descr="elezar-logo.png"/>
          <p:cNvPicPr>
            <a:picLocks noChangeAspect="1"/>
          </p:cNvPicPr>
          <p:nvPr/>
        </p:nvPicPr>
        <p:blipFill>
          <a:blip r:embed="rId2"/>
          <a:stretch>
            <a:fillRect/>
          </a:stretch>
        </p:blipFill>
        <p:spPr>
          <a:xfrm>
            <a:off x="10637215" y="6263640"/>
            <a:ext cx="914400" cy="252197"/>
          </a:xfrm>
          <a:prstGeom prst="rect">
            <a:avLst/>
          </a:prstGeom>
        </p:spPr>
      </p:pic>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a:xfrm>
            <a:off x="640080" y="365760"/>
            <a:ext cx="10911535" cy="914400"/>
          </a:xfrm>
        </p:spPr>
        <p:txBody>
          <a:bodyPr/>
          <a:lstStyle/>
          <a:p>
            <a:r>
              <a:t>Phase 1: what is at stake</a:t>
            </a:r>
          </a:p>
        </p:txBody>
      </p:sp>
      <p:sp>
        <p:nvSpPr>
          <p:cNvPr id="3" name="Content Placeholder 2"/>
          <p:cNvSpPr>
            <a:spLocks noGrp="1"/>
          </p:cNvSpPr>
          <p:nvPr>
            <p:ph idx="1"/>
          </p:nvPr>
        </p:nvSpPr>
        <p:spPr>
          <a:xfrm>
            <a:off x="640080" y="1463040"/>
            <a:ext cx="10911535" cy="4846320"/>
          </a:xfrm>
        </p:spPr>
        <p:txBody>
          <a:bodyPr wrap="square"/>
          <a:lstStyle/>
          <a:p>
            <a:pPr>
              <a:spcAft>
                <a:spcPts val="1200"/>
              </a:spcAft>
            </a:pPr>
            <a:r>
              <a:rPr sz="1400" b="1" i="0"/>
              <a:t>At stake:</a:t>
            </a:r>
            <a:r>
              <a:rPr sz="1400" b="0" i="0"/>
              <a:t> If the attacker has been inside for months and has already mapped OT pathways, the organization is in a pre-crisis window: the threat is real but not yet kinetic. Early action can prevent escalation. Delay may hand the adversary more time.</a:t>
            </a:r>
          </a:p>
          <a:p>
            <a:pPr>
              <a:spcAft>
                <a:spcPts val="1200"/>
              </a:spcAft>
            </a:pPr>
            <a:r>
              <a:rPr sz="1400" b="1" i="0"/>
              <a:t>Time pressure:</a:t>
            </a:r>
            <a:r>
              <a:rPr sz="1400" b="0" i="0"/>
              <a:t> The MSSP has 24 hours of log retention beyond what they've already reviewed. Extended forensics will take days. Leadership must decide now how aggressively to pursue this.</a:t>
            </a:r>
          </a:p>
          <a:p>
            <a:pPr>
              <a:spcAft>
                <a:spcPts val="1200"/>
              </a:spcAft>
            </a:pPr>
            <a:r>
              <a:rPr sz="1400" b="1" i="0"/>
              <a:t>Complication:</a:t>
            </a:r>
            <a:r>
              <a:rPr sz="1400" b="0" i="0"/>
              <a:t> The anomalous activity uses only legitimate tools: standard Windows administrative utilities. There is no malware signature to point to. IT staff believe this could be a misconfigured internal process. Your OT team says they have not seen anything unusual.</a:t>
            </a:r>
          </a:p>
        </p:txBody>
      </p:sp>
      <p:pic>
        <p:nvPicPr>
          <p:cNvPr id="4" name="Picture 3" descr="elezar-logo.png"/>
          <p:cNvPicPr>
            <a:picLocks noChangeAspect="1"/>
          </p:cNvPicPr>
          <p:nvPr/>
        </p:nvPicPr>
        <p:blipFill>
          <a:blip r:embed="rId2"/>
          <a:stretch>
            <a:fillRect/>
          </a:stretch>
        </p:blipFill>
        <p:spPr>
          <a:xfrm>
            <a:off x="10637215" y="6263640"/>
            <a:ext cx="914400" cy="252197"/>
          </a:xfrm>
          <a:prstGeom prst="rect">
            <a:avLst/>
          </a:prstGeom>
        </p:spPr>
      </p:pic>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a:xfrm>
            <a:off x="640080" y="365760"/>
            <a:ext cx="10911535" cy="914400"/>
          </a:xfrm>
        </p:spPr>
        <p:txBody>
          <a:bodyPr/>
          <a:lstStyle/>
          <a:p>
            <a:r>
              <a:t>Phase 1: decision points</a:t>
            </a:r>
          </a:p>
        </p:txBody>
      </p:sp>
      <p:sp>
        <p:nvSpPr>
          <p:cNvPr id="3" name="Content Placeholder 2"/>
          <p:cNvSpPr>
            <a:spLocks noGrp="1"/>
          </p:cNvSpPr>
          <p:nvPr>
            <p:ph idx="1"/>
          </p:nvPr>
        </p:nvSpPr>
        <p:spPr>
          <a:xfrm>
            <a:off x="640080" y="1463040"/>
            <a:ext cx="10911535" cy="4846320"/>
          </a:xfrm>
        </p:spPr>
        <p:txBody>
          <a:bodyPr wrap="square"/>
          <a:lstStyle/>
          <a:p>
            <a:pPr>
              <a:spcAft>
                <a:spcPts val="1000"/>
              </a:spcAft>
            </a:pPr>
            <a:r>
              <a:rPr sz="1400" b="1" i="0"/>
              <a:t>1. </a:t>
            </a:r>
            <a:r>
              <a:rPr sz="1400" b="1" i="0"/>
              <a:t>Scope of response:</a:t>
            </a:r>
            <a:r>
              <a:rPr sz="1400" b="0" i="0"/>
              <a:t> Engage a specialized OT incident response firm immediately, which will require disclosing the event externally and could cost $50K to $200K, or direct your internal IT and MSSP to investigate for 72 hours first before deciding?</a:t>
            </a:r>
          </a:p>
          <a:p>
            <a:pPr>
              <a:spcAft>
                <a:spcPts val="1000"/>
              </a:spcAft>
            </a:pPr>
            <a:r>
              <a:rPr sz="1400" b="1" i="0"/>
              <a:t>2. </a:t>
            </a:r>
            <a:r>
              <a:rPr sz="1400" b="1" i="0"/>
              <a:t>OT notification:</a:t>
            </a:r>
            <a:r>
              <a:rPr sz="1400" b="0" i="0"/>
              <a:t> Proactively brief your water operations supervisors and shift operators that there </a:t>
            </a:r>
            <a:r>
              <a:rPr sz="1400" b="0" i="1"/>
              <a:t>may</a:t>
            </a:r>
            <a:r>
              <a:rPr sz="1400" b="0" i="0"/>
              <a:t> be unauthorized access near their control systems, potentially causing concern and operational disruption, or hold back pending investigation to avoid unnecessary alarm?</a:t>
            </a:r>
          </a:p>
          <a:p>
            <a:pPr>
              <a:spcAft>
                <a:spcPts val="1000"/>
              </a:spcAft>
            </a:pPr>
            <a:r>
              <a:rPr sz="1400" b="1" i="0"/>
              <a:t>3. </a:t>
            </a:r>
            <a:r>
              <a:rPr sz="1400" b="1" i="0"/>
              <a:t>Regulatory posture:</a:t>
            </a:r>
            <a:r>
              <a:rPr sz="1400" b="0" i="0"/>
              <a:t> Your General Counsel notes there is no confirmed breach yet, so no mandatory reporting clock has started. Do you proactively contact CISA's Water Sector coordination team now as a courtesy, or wait until the picture is clearer?</a:t>
            </a:r>
          </a:p>
        </p:txBody>
      </p:sp>
      <p:pic>
        <p:nvPicPr>
          <p:cNvPr id="4" name="Picture 3" descr="elezar-logo.png"/>
          <p:cNvPicPr>
            <a:picLocks noChangeAspect="1"/>
          </p:cNvPicPr>
          <p:nvPr/>
        </p:nvPicPr>
        <p:blipFill>
          <a:blip r:embed="rId2"/>
          <a:stretch>
            <a:fillRect/>
          </a:stretch>
        </p:blipFill>
        <p:spPr>
          <a:xfrm>
            <a:off x="10637215" y="6263640"/>
            <a:ext cx="914400" cy="252197"/>
          </a:xfrm>
          <a:prstGeom prst="rect">
            <a:avLst/>
          </a:prstGeom>
        </p:spPr>
      </p:pic>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a:xfrm>
            <a:off x="640080" y="365760"/>
            <a:ext cx="10911535" cy="914400"/>
          </a:xfrm>
        </p:spPr>
        <p:txBody>
          <a:bodyPr/>
          <a:lstStyle/>
          <a:p>
            <a:r>
              <a:t>Phase 1: escalation</a:t>
            </a:r>
          </a:p>
        </p:txBody>
      </p:sp>
      <p:sp>
        <p:nvSpPr>
          <p:cNvPr id="3" name="Content Placeholder 2"/>
          <p:cNvSpPr>
            <a:spLocks noGrp="1"/>
          </p:cNvSpPr>
          <p:nvPr>
            <p:ph idx="1"/>
          </p:nvPr>
        </p:nvSpPr>
        <p:spPr>
          <a:xfrm>
            <a:off x="640080" y="1463040"/>
            <a:ext cx="10911535" cy="4846320"/>
          </a:xfrm>
        </p:spPr>
        <p:txBody>
          <a:bodyPr wrap="square"/>
          <a:lstStyle/>
          <a:p>
            <a:pPr>
              <a:spcAft>
                <a:spcPts val="1200"/>
              </a:spcAft>
            </a:pPr>
            <a:r>
              <a:rPr sz="1600" b="1" i="0"/>
              <a:t>Escalation:</a:t>
            </a:r>
            <a:r>
              <a:rPr sz="1600" b="0" i="0"/>
              <a:t> The IR firm confirms 6 months of persistent access. The attacker has mapped your IT-to-OT boundary and accessed file shares containing SCADA system configurations and your critical customer list. No control systems have been manipulated. Yet.</a:t>
            </a:r>
          </a:p>
        </p:txBody>
      </p:sp>
      <p:pic>
        <p:nvPicPr>
          <p:cNvPr id="4" name="Picture 3" descr="elezar-logo.png"/>
          <p:cNvPicPr>
            <a:picLocks noChangeAspect="1"/>
          </p:cNvPicPr>
          <p:nvPr/>
        </p:nvPicPr>
        <p:blipFill>
          <a:blip r:embed="rId2"/>
          <a:stretch>
            <a:fillRect/>
          </a:stretch>
        </p:blipFill>
        <p:spPr>
          <a:xfrm>
            <a:off x="10637215" y="6263640"/>
            <a:ext cx="914400" cy="252197"/>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a:xfrm>
            <a:off x="640080" y="2377440"/>
            <a:ext cx="10911535" cy="1188720"/>
          </a:xfrm>
        </p:spPr>
        <p:txBody>
          <a:bodyPr/>
          <a:lstStyle/>
          <a:p>
            <a:r>
              <a:t>Phase 2: The Second Actor Arrives</a:t>
            </a:r>
          </a:p>
        </p:txBody>
      </p:sp>
      <p:sp>
        <p:nvSpPr>
          <p:cNvPr id="3" name="Text Placeholder 2"/>
          <p:cNvSpPr>
            <a:spLocks noGrp="1"/>
          </p:cNvSpPr>
          <p:nvPr>
            <p:ph type="body" idx="1"/>
          </p:nvPr>
        </p:nvSpPr>
        <p:spPr>
          <a:xfrm>
            <a:off x="640080" y="3657600"/>
            <a:ext cx="10911535" cy="914400"/>
          </a:xfrm>
        </p:spPr>
        <p:txBody>
          <a:bodyPr wrap="square"/>
          <a:lstStyle/>
          <a:p>
            <a:r>
              <a:rPr sz="1600" b="0" i="0"/>
              <a:t>Day 1, 2:17 AM. Suggested duration: 45 minutes.</a:t>
            </a:r>
          </a:p>
        </p:txBody>
      </p:sp>
      <p:pic>
        <p:nvPicPr>
          <p:cNvPr id="4" name="Picture 3" descr="elezar-logo.png"/>
          <p:cNvPicPr>
            <a:picLocks noChangeAspect="1"/>
          </p:cNvPicPr>
          <p:nvPr/>
        </p:nvPicPr>
        <p:blipFill>
          <a:blip r:embed="rId2"/>
          <a:stretch>
            <a:fillRect/>
          </a:stretch>
        </p:blipFill>
        <p:spPr>
          <a:xfrm>
            <a:off x="10637215" y="6263640"/>
            <a:ext cx="914400" cy="252197"/>
          </a:xfrm>
          <a:prstGeom prst="rect">
            <a:avLst/>
          </a:prstGeom>
        </p:spPr>
      </p:pic>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a:xfrm>
            <a:off x="640080" y="365760"/>
            <a:ext cx="10911535" cy="914400"/>
          </a:xfrm>
        </p:spPr>
        <p:txBody>
          <a:bodyPr/>
          <a:lstStyle/>
          <a:p>
            <a:r>
              <a:t>Phase 2: situation inject</a:t>
            </a:r>
          </a:p>
        </p:txBody>
      </p:sp>
      <p:sp>
        <p:nvSpPr>
          <p:cNvPr id="3" name="Content Placeholder 2"/>
          <p:cNvSpPr>
            <a:spLocks noGrp="1"/>
          </p:cNvSpPr>
          <p:nvPr>
            <p:ph idx="1"/>
          </p:nvPr>
        </p:nvSpPr>
        <p:spPr>
          <a:xfrm>
            <a:off x="640080" y="1463040"/>
            <a:ext cx="10911535" cy="4846320"/>
          </a:xfrm>
        </p:spPr>
        <p:txBody>
          <a:bodyPr wrap="square"/>
          <a:lstStyle/>
          <a:p>
            <a:pPr>
              <a:spcAft>
                <a:spcPts val="1000"/>
              </a:spcAft>
            </a:pPr>
            <a:r>
              <a:rPr sz="1400" b="1" i="0"/>
              <a:t>FROM: Night Shift Operations Supervisor. URGENT</a:t>
            </a:r>
          </a:p>
          <a:p>
            <a:pPr>
              <a:spcAft>
                <a:spcPts val="1000"/>
              </a:spcAft>
            </a:pPr>
            <a:r>
              <a:rPr sz="1400" b="1" i="0"/>
              <a:t>Received: 2:17 AM</a:t>
            </a:r>
          </a:p>
          <a:p>
            <a:pPr>
              <a:spcAft>
                <a:spcPts val="1000"/>
              </a:spcAft>
            </a:pPr>
            <a:r>
              <a:rPr sz="1400" b="0" i="0"/>
              <a:t>Something is very wrong. We just lost visibility on the SCADA display for Pump Station 4. The screen is showing a message that says 'CyberAv3ngers was here, your water systems belong to us.' The pump station automation appears to be running, but we can't confirm setpoints from the control room. I've switched to manual monitoring at the site. We also got a call from a night operator who says the chemical dosing system at the treatment plant is showing readings that don't match our manual checks. I need direction. Do I shut down the automated systems and go fully manual, or do I hold and wait for IT?</a:t>
            </a:r>
          </a:p>
        </p:txBody>
      </p:sp>
      <p:pic>
        <p:nvPicPr>
          <p:cNvPr id="4" name="Picture 3" descr="elezar-logo.png"/>
          <p:cNvPicPr>
            <a:picLocks noChangeAspect="1"/>
          </p:cNvPicPr>
          <p:nvPr/>
        </p:nvPicPr>
        <p:blipFill>
          <a:blip r:embed="rId2"/>
          <a:stretch>
            <a:fillRect/>
          </a:stretch>
        </p:blipFill>
        <p:spPr>
          <a:xfrm>
            <a:off x="10637215" y="6263640"/>
            <a:ext cx="914400" cy="252197"/>
          </a:xfrm>
          <a:prstGeom prst="rect">
            <a:avLst/>
          </a:prstGeom>
        </p:spPr>
      </p:pic>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a:xfrm>
            <a:off x="640080" y="365760"/>
            <a:ext cx="10911535" cy="914400"/>
          </a:xfrm>
        </p:spPr>
        <p:txBody>
          <a:bodyPr/>
          <a:lstStyle/>
          <a:p>
            <a:r>
              <a:t>Phase 2: what is at stake</a:t>
            </a:r>
          </a:p>
        </p:txBody>
      </p:sp>
      <p:sp>
        <p:nvSpPr>
          <p:cNvPr id="3" name="Content Placeholder 2"/>
          <p:cNvSpPr>
            <a:spLocks noGrp="1"/>
          </p:cNvSpPr>
          <p:nvPr>
            <p:ph idx="1"/>
          </p:nvPr>
        </p:nvSpPr>
        <p:spPr>
          <a:xfrm>
            <a:off x="640080" y="1463040"/>
            <a:ext cx="10911535" cy="4846320"/>
          </a:xfrm>
        </p:spPr>
        <p:txBody>
          <a:bodyPr wrap="square"/>
          <a:lstStyle/>
          <a:p>
            <a:pPr>
              <a:spcAft>
                <a:spcPts val="1200"/>
              </a:spcAft>
            </a:pPr>
            <a:r>
              <a:rPr sz="1400" b="1" i="0"/>
              <a:t>At stake:</a:t>
            </a:r>
            <a:r>
              <a:rPr sz="1400" b="0" i="0"/>
              <a:t> Public health is the immediate concern. If chemical dosing is wrong, water leaving the plant could be unsafe for consumption. Approximately [X,000] customers are served from this system. The earliest a boil-water advisory could reach customers is 4 hours. The health department cannot be reached until 6 AM.</a:t>
            </a:r>
          </a:p>
          <a:p>
            <a:pPr>
              <a:spcAft>
                <a:spcPts val="1200"/>
              </a:spcAft>
            </a:pPr>
            <a:r>
              <a:rPr sz="1400" b="1" i="0"/>
              <a:t>Time pressure:</a:t>
            </a:r>
            <a:r>
              <a:rPr sz="1400" b="0" i="0"/>
              <a:t> Water already in the distribution system cannot be recalled. If unsafe water has been flowing for hours, customers may already be consuming it. Every minute of uncertainty increases legal and public health exposure.</a:t>
            </a:r>
          </a:p>
          <a:p>
            <a:pPr>
              <a:spcAft>
                <a:spcPts val="1200"/>
              </a:spcAft>
            </a:pPr>
            <a:r>
              <a:rPr sz="1400" b="1" i="0"/>
              <a:t>Complication:</a:t>
            </a:r>
            <a:r>
              <a:rPr sz="1400" b="0" i="0"/>
              <a:t> Two separate things are happening simultaneously: a suspected nation-state that has been quietly inside for months, and a second, more aggressive actor that just announced itself. Your IR firm says these are likely </a:t>
            </a:r>
            <a:r>
              <a:rPr sz="1400" b="0" i="1"/>
              <a:t>two different groups</a:t>
            </a:r>
            <a:r>
              <a:rPr sz="1400" b="0" i="0"/>
              <a:t>. The second group has publicly posted a screenshot of your HMI to a Telegram channel claiming credit.</a:t>
            </a:r>
          </a:p>
        </p:txBody>
      </p:sp>
      <p:pic>
        <p:nvPicPr>
          <p:cNvPr id="4" name="Picture 3" descr="elezar-logo.png"/>
          <p:cNvPicPr>
            <a:picLocks noChangeAspect="1"/>
          </p:cNvPicPr>
          <p:nvPr/>
        </p:nvPicPr>
        <p:blipFill>
          <a:blip r:embed="rId2"/>
          <a:stretch>
            <a:fillRect/>
          </a:stretch>
        </p:blipFill>
        <p:spPr>
          <a:xfrm>
            <a:off x="10637215" y="6263640"/>
            <a:ext cx="914400" cy="252197"/>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a:xfrm>
            <a:off x="640080" y="365760"/>
            <a:ext cx="10911535" cy="914400"/>
          </a:xfrm>
        </p:spPr>
        <p:txBody>
          <a:bodyPr/>
          <a:lstStyle/>
          <a:p>
            <a:r>
              <a:t>How to use this exercise</a:t>
            </a:r>
          </a:p>
        </p:txBody>
      </p:sp>
      <p:sp>
        <p:nvSpPr>
          <p:cNvPr id="3" name="Content Placeholder 2"/>
          <p:cNvSpPr>
            <a:spLocks noGrp="1"/>
          </p:cNvSpPr>
          <p:nvPr>
            <p:ph idx="1"/>
          </p:nvPr>
        </p:nvSpPr>
        <p:spPr>
          <a:xfrm>
            <a:off x="640080" y="1463040"/>
            <a:ext cx="10911535" cy="4846320"/>
          </a:xfrm>
        </p:spPr>
        <p:txBody>
          <a:bodyPr wrap="square"/>
          <a:lstStyle/>
          <a:p>
            <a:pPr>
              <a:spcAft>
                <a:spcPts val="1200"/>
              </a:spcAft>
            </a:pPr>
            <a:r>
              <a:rPr sz="1500" b="0" i="0"/>
              <a:t>This document is yours to run. Copy it, change the utility name, drop in your own customer count and service area, and facilitate it with your own leadership team. Nothing in it requires an Elezar account.</a:t>
            </a:r>
          </a:p>
        </p:txBody>
      </p:sp>
      <p:pic>
        <p:nvPicPr>
          <p:cNvPr id="4" name="Picture 3" descr="elezar-logo.png"/>
          <p:cNvPicPr>
            <a:picLocks noChangeAspect="1"/>
          </p:cNvPicPr>
          <p:nvPr/>
        </p:nvPicPr>
        <p:blipFill>
          <a:blip r:embed="rId2"/>
          <a:stretch>
            <a:fillRect/>
          </a:stretch>
        </p:blipFill>
        <p:spPr>
          <a:xfrm>
            <a:off x="10637215" y="6263640"/>
            <a:ext cx="914400" cy="252197"/>
          </a:xfrm>
          <a:prstGeom prst="rect">
            <a:avLst/>
          </a:prstGeom>
        </p:spPr>
      </p:pic>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a:xfrm>
            <a:off x="640080" y="365760"/>
            <a:ext cx="10911535" cy="914400"/>
          </a:xfrm>
        </p:spPr>
        <p:txBody>
          <a:bodyPr/>
          <a:lstStyle/>
          <a:p>
            <a:r>
              <a:t>Phase 2: decision points</a:t>
            </a:r>
          </a:p>
        </p:txBody>
      </p:sp>
      <p:sp>
        <p:nvSpPr>
          <p:cNvPr id="3" name="Content Placeholder 2"/>
          <p:cNvSpPr>
            <a:spLocks noGrp="1"/>
          </p:cNvSpPr>
          <p:nvPr>
            <p:ph idx="1"/>
          </p:nvPr>
        </p:nvSpPr>
        <p:spPr>
          <a:xfrm>
            <a:off x="640080" y="1463040"/>
            <a:ext cx="10911535" cy="4846320"/>
          </a:xfrm>
        </p:spPr>
        <p:txBody>
          <a:bodyPr wrap="square"/>
          <a:lstStyle/>
          <a:p>
            <a:pPr>
              <a:spcAft>
                <a:spcPts val="1000"/>
              </a:spcAft>
            </a:pPr>
            <a:r>
              <a:rPr sz="1400" b="1" i="0"/>
              <a:t>1. </a:t>
            </a:r>
            <a:r>
              <a:rPr sz="1400" b="1" i="0"/>
              <a:t>Operational decision:</a:t>
            </a:r>
            <a:r>
              <a:rPr sz="1400" b="0" i="0"/>
              <a:t> Take all automated treatment and distribution systems to full manual control immediately (requires calling in off-duty operators, will cost $30K to $80K in overtime, and creates operational risk from human error during handover), or maintain automation while operators verify individual setpoints manually at each site?</a:t>
            </a:r>
          </a:p>
          <a:p>
            <a:pPr>
              <a:spcAft>
                <a:spcPts val="1000"/>
              </a:spcAft>
            </a:pPr>
            <a:r>
              <a:rPr sz="1400" b="1" i="0"/>
              <a:t>2. </a:t>
            </a:r>
            <a:r>
              <a:rPr sz="1400" b="1" i="0"/>
              <a:t>Public health decision:</a:t>
            </a:r>
            <a:r>
              <a:rPr sz="1400" b="0" i="0"/>
              <a:t> Issue a precautionary boil-water notice for the entire service area now, before lab confirmation, which will cause immediate panic, overwhelm your phones and potentially trigger media coverage, or wait 2 to 4 hours for lab results on water samples pulled tonight?</a:t>
            </a:r>
          </a:p>
          <a:p>
            <a:pPr>
              <a:spcAft>
                <a:spcPts val="1000"/>
              </a:spcAft>
            </a:pPr>
            <a:r>
              <a:rPr sz="1400" b="1" i="0"/>
              <a:t>3. </a:t>
            </a:r>
            <a:r>
              <a:rPr sz="1400" b="1" i="0"/>
              <a:t>Disclosure decision:</a:t>
            </a:r>
            <a:r>
              <a:rPr sz="1400" b="0" i="0"/>
              <a:t> The Telegram post is already public. A local TV station has emailed your communications office asking for comment on "rumors of a cyberattack." Do you respond now with a brief acknowledgment, say nothing, or issue a proactive public statement?</a:t>
            </a:r>
          </a:p>
        </p:txBody>
      </p:sp>
      <p:pic>
        <p:nvPicPr>
          <p:cNvPr id="4" name="Picture 3" descr="elezar-logo.png"/>
          <p:cNvPicPr>
            <a:picLocks noChangeAspect="1"/>
          </p:cNvPicPr>
          <p:nvPr/>
        </p:nvPicPr>
        <p:blipFill>
          <a:blip r:embed="rId2"/>
          <a:stretch>
            <a:fillRect/>
          </a:stretch>
        </p:blipFill>
        <p:spPr>
          <a:xfrm>
            <a:off x="10637215" y="6263640"/>
            <a:ext cx="914400" cy="252197"/>
          </a:xfrm>
          <a:prstGeom prst="rect">
            <a:avLst/>
          </a:prstGeom>
        </p:spPr>
      </p:pic>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a:xfrm>
            <a:off x="640080" y="365760"/>
            <a:ext cx="10911535" cy="914400"/>
          </a:xfrm>
        </p:spPr>
        <p:txBody>
          <a:bodyPr/>
          <a:lstStyle/>
          <a:p>
            <a:r>
              <a:t>Phase 2: escalation</a:t>
            </a:r>
          </a:p>
        </p:txBody>
      </p:sp>
      <p:sp>
        <p:nvSpPr>
          <p:cNvPr id="3" name="Content Placeholder 2"/>
          <p:cNvSpPr>
            <a:spLocks noGrp="1"/>
          </p:cNvSpPr>
          <p:nvPr>
            <p:ph idx="1"/>
          </p:nvPr>
        </p:nvSpPr>
        <p:spPr>
          <a:xfrm>
            <a:off x="640080" y="1463040"/>
            <a:ext cx="10911535" cy="4846320"/>
          </a:xfrm>
        </p:spPr>
        <p:txBody>
          <a:bodyPr wrap="square"/>
          <a:lstStyle/>
          <a:p>
            <a:pPr>
              <a:spcAft>
                <a:spcPts val="1200"/>
              </a:spcAft>
            </a:pPr>
            <a:r>
              <a:rPr sz="1600" b="1" i="0"/>
              <a:t>Escalation:</a:t>
            </a:r>
            <a:r>
              <a:rPr sz="1600" b="0" i="0"/>
              <a:t> Lab results come back 3 hours later. Chlorine levels are within normal range. No contamination occurred. However, the Telegram post has been picked up by national news. Your state regulator is now calling.</a:t>
            </a:r>
          </a:p>
        </p:txBody>
      </p:sp>
      <p:pic>
        <p:nvPicPr>
          <p:cNvPr id="4" name="Picture 3" descr="elezar-logo.png"/>
          <p:cNvPicPr>
            <a:picLocks noChangeAspect="1"/>
          </p:cNvPicPr>
          <p:nvPr/>
        </p:nvPicPr>
        <p:blipFill>
          <a:blip r:embed="rId2"/>
          <a:stretch>
            <a:fillRect/>
          </a:stretch>
        </p:blipFill>
        <p:spPr>
          <a:xfrm>
            <a:off x="10637215" y="6263640"/>
            <a:ext cx="914400" cy="252197"/>
          </a:xfrm>
          <a:prstGeom prst="rect">
            <a:avLst/>
          </a:prstGeom>
        </p:spPr>
      </p:pic>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a:xfrm>
            <a:off x="640080" y="2377440"/>
            <a:ext cx="10911535" cy="1188720"/>
          </a:xfrm>
        </p:spPr>
        <p:txBody>
          <a:bodyPr/>
          <a:lstStyle/>
          <a:p>
            <a:r>
              <a:t>Phase 3: Regulatory and Legal Crossfire</a:t>
            </a:r>
          </a:p>
        </p:txBody>
      </p:sp>
      <p:sp>
        <p:nvSpPr>
          <p:cNvPr id="3" name="Text Placeholder 2"/>
          <p:cNvSpPr>
            <a:spLocks noGrp="1"/>
          </p:cNvSpPr>
          <p:nvPr>
            <p:ph type="body" idx="1"/>
          </p:nvPr>
        </p:nvSpPr>
        <p:spPr>
          <a:xfrm>
            <a:off x="640080" y="3657600"/>
            <a:ext cx="10911535" cy="914400"/>
          </a:xfrm>
        </p:spPr>
        <p:txBody>
          <a:bodyPr wrap="square"/>
          <a:lstStyle/>
          <a:p>
            <a:r>
              <a:rPr sz="1600" b="0" i="0"/>
              <a:t>Day 1, 7:00 AM. Suggested duration: 40 minutes.</a:t>
            </a:r>
          </a:p>
        </p:txBody>
      </p:sp>
      <p:pic>
        <p:nvPicPr>
          <p:cNvPr id="4" name="Picture 3" descr="elezar-logo.png"/>
          <p:cNvPicPr>
            <a:picLocks noChangeAspect="1"/>
          </p:cNvPicPr>
          <p:nvPr/>
        </p:nvPicPr>
        <p:blipFill>
          <a:blip r:embed="rId2"/>
          <a:stretch>
            <a:fillRect/>
          </a:stretch>
        </p:blipFill>
        <p:spPr>
          <a:xfrm>
            <a:off x="10637215" y="6263640"/>
            <a:ext cx="914400" cy="252197"/>
          </a:xfrm>
          <a:prstGeom prst="rect">
            <a:avLst/>
          </a:prstGeom>
        </p:spPr>
      </p:pic>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a:xfrm>
            <a:off x="640080" y="365760"/>
            <a:ext cx="10911535" cy="914400"/>
          </a:xfrm>
        </p:spPr>
        <p:txBody>
          <a:bodyPr/>
          <a:lstStyle/>
          <a:p>
            <a:r>
              <a:t>Phase 3: situation inject</a:t>
            </a:r>
          </a:p>
        </p:txBody>
      </p:sp>
      <p:sp>
        <p:nvSpPr>
          <p:cNvPr id="3" name="Content Placeholder 2"/>
          <p:cNvSpPr>
            <a:spLocks noGrp="1"/>
          </p:cNvSpPr>
          <p:nvPr>
            <p:ph idx="1"/>
          </p:nvPr>
        </p:nvSpPr>
        <p:spPr>
          <a:xfrm>
            <a:off x="640080" y="1463040"/>
            <a:ext cx="10911535" cy="4846320"/>
          </a:xfrm>
        </p:spPr>
        <p:txBody>
          <a:bodyPr wrap="square"/>
          <a:lstStyle/>
          <a:p>
            <a:pPr>
              <a:spcAft>
                <a:spcPts val="1000"/>
              </a:spcAft>
            </a:pPr>
            <a:r>
              <a:rPr sz="1400" b="1" i="0"/>
              <a:t>FROM: General Counsel. URGENT: Regulatory Notification Deadlines</a:t>
            </a:r>
          </a:p>
          <a:p>
            <a:pPr>
              <a:spcAft>
                <a:spcPts val="1000"/>
              </a:spcAft>
            </a:pPr>
            <a:r>
              <a:rPr sz="1400" b="1" i="0"/>
              <a:t>Received: 7:03 AM</a:t>
            </a:r>
          </a:p>
          <a:p>
            <a:pPr>
              <a:spcAft>
                <a:spcPts val="1000"/>
              </a:spcAft>
            </a:pPr>
            <a:r>
              <a:rPr sz="1400" b="0" i="0"/>
              <a:t>I've been on the phone since 5 AM. Here's where we stand legally. CISA expects notification of significant cyber incidents affecting critical infrastructure, with no specific statutory clock, but federal guidance says "as soon as reasonably practicable." EPA's Water Security reporting guidance recommends notification within 24 hours of a confirmed incident. Our state primacy agency is calling and wants a briefing before 9 AM. Our cyber insurance carrier has a 72-hour incident reporting clause, and we need to trigger that today. I also want to flag that evidence preservation needs to start now: if we start cleaning systems before forensics is complete, we may compromise our ability to pursue legal remedies or satisfy an SEC-equivalent disclosure requirement in the future. I need decisions on notification sequencing before I return those calls.</a:t>
            </a:r>
          </a:p>
        </p:txBody>
      </p:sp>
      <p:pic>
        <p:nvPicPr>
          <p:cNvPr id="4" name="Picture 3" descr="elezar-logo.png"/>
          <p:cNvPicPr>
            <a:picLocks noChangeAspect="1"/>
          </p:cNvPicPr>
          <p:nvPr/>
        </p:nvPicPr>
        <p:blipFill>
          <a:blip r:embed="rId2"/>
          <a:stretch>
            <a:fillRect/>
          </a:stretch>
        </p:blipFill>
        <p:spPr>
          <a:xfrm>
            <a:off x="10637215" y="6263640"/>
            <a:ext cx="914400" cy="252197"/>
          </a:xfrm>
          <a:prstGeom prst="rect">
            <a:avLst/>
          </a:prstGeom>
        </p:spPr>
      </p:pic>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a:xfrm>
            <a:off x="640080" y="365760"/>
            <a:ext cx="10911535" cy="914400"/>
          </a:xfrm>
        </p:spPr>
        <p:txBody>
          <a:bodyPr/>
          <a:lstStyle/>
          <a:p>
            <a:r>
              <a:t>Phase 3: what is at stake</a:t>
            </a:r>
          </a:p>
        </p:txBody>
      </p:sp>
      <p:sp>
        <p:nvSpPr>
          <p:cNvPr id="3" name="Content Placeholder 2"/>
          <p:cNvSpPr>
            <a:spLocks noGrp="1"/>
          </p:cNvSpPr>
          <p:nvPr>
            <p:ph idx="1"/>
          </p:nvPr>
        </p:nvSpPr>
        <p:spPr>
          <a:xfrm>
            <a:off x="640080" y="1463040"/>
            <a:ext cx="10911535" cy="4846320"/>
          </a:xfrm>
        </p:spPr>
        <p:txBody>
          <a:bodyPr wrap="square"/>
          <a:lstStyle/>
          <a:p>
            <a:pPr>
              <a:spcAft>
                <a:spcPts val="1200"/>
              </a:spcAft>
            </a:pPr>
            <a:r>
              <a:rPr sz="1400" b="1" i="0"/>
              <a:t>At stake:</a:t>
            </a:r>
            <a:r>
              <a:rPr sz="1400" b="0" i="0"/>
              <a:t> Failure to notify timely creates regulatory liability. Notifying with incomplete information could trigger enforcement scrutiny. The insurance window is non-negotiable: missing it could void coverage on a claim that may reach $2M to $10M.</a:t>
            </a:r>
          </a:p>
          <a:p>
            <a:pPr>
              <a:spcAft>
                <a:spcPts val="1200"/>
              </a:spcAft>
            </a:pPr>
            <a:r>
              <a:rPr sz="1400" b="1" i="0"/>
              <a:t>Time pressure:</a:t>
            </a:r>
            <a:r>
              <a:rPr sz="1400" b="0" i="0"/>
              <a:t> State regulator wants a call in under 2 hours. Insurance clock is running. Forensics firm says full analysis will take 72 more hours.</a:t>
            </a:r>
          </a:p>
          <a:p>
            <a:pPr>
              <a:spcAft>
                <a:spcPts val="1200"/>
              </a:spcAft>
            </a:pPr>
            <a:r>
              <a:rPr sz="1400" b="1" i="0"/>
              <a:t>Complication:</a:t>
            </a:r>
            <a:r>
              <a:rPr sz="1400" b="0" i="0"/>
              <a:t> Your communications team wants to announce that the water was never compromised and the situation is under control. Legal says you cannot make that statement yet. Forensics has not ruled out whether the first actor (the nation-state group) </a:t>
            </a:r>
            <a:r>
              <a:rPr sz="1400" b="0" i="1"/>
              <a:t>also</a:t>
            </a:r>
            <a:r>
              <a:rPr sz="1400" b="0" i="0"/>
              <a:t> touched OT systems. The story you tell publicly today must be consistent with what you tell regulators.</a:t>
            </a:r>
          </a:p>
        </p:txBody>
      </p:sp>
      <p:pic>
        <p:nvPicPr>
          <p:cNvPr id="4" name="Picture 3" descr="elezar-logo.png"/>
          <p:cNvPicPr>
            <a:picLocks noChangeAspect="1"/>
          </p:cNvPicPr>
          <p:nvPr/>
        </p:nvPicPr>
        <p:blipFill>
          <a:blip r:embed="rId2"/>
          <a:stretch>
            <a:fillRect/>
          </a:stretch>
        </p:blipFill>
        <p:spPr>
          <a:xfrm>
            <a:off x="10637215" y="6263640"/>
            <a:ext cx="914400" cy="252197"/>
          </a:xfrm>
          <a:prstGeom prst="rect">
            <a:avLst/>
          </a:prstGeom>
        </p:spPr>
      </p:pic>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a:xfrm>
            <a:off x="640080" y="365760"/>
            <a:ext cx="10911535" cy="914400"/>
          </a:xfrm>
        </p:spPr>
        <p:txBody>
          <a:bodyPr/>
          <a:lstStyle/>
          <a:p>
            <a:r>
              <a:t>Phase 3: decision points</a:t>
            </a:r>
          </a:p>
        </p:txBody>
      </p:sp>
      <p:sp>
        <p:nvSpPr>
          <p:cNvPr id="3" name="Content Placeholder 2"/>
          <p:cNvSpPr>
            <a:spLocks noGrp="1"/>
          </p:cNvSpPr>
          <p:nvPr>
            <p:ph idx="1"/>
          </p:nvPr>
        </p:nvSpPr>
        <p:spPr>
          <a:xfrm>
            <a:off x="640080" y="1463040"/>
            <a:ext cx="10911535" cy="4846320"/>
          </a:xfrm>
        </p:spPr>
        <p:txBody>
          <a:bodyPr wrap="square"/>
          <a:lstStyle/>
          <a:p>
            <a:pPr>
              <a:spcAft>
                <a:spcPts val="1000"/>
              </a:spcAft>
            </a:pPr>
            <a:r>
              <a:rPr sz="1400" b="1" i="0"/>
              <a:t>1. </a:t>
            </a:r>
            <a:r>
              <a:rPr sz="1400" b="1" i="0"/>
              <a:t>Notification sequencing:</a:t>
            </a:r>
            <a:r>
              <a:rPr sz="1400" b="0" i="0"/>
              <a:t> Notify CISA, EPA and the state primacy agency simultaneously today with partial information, or brief the state first so they control the federal notification and you maintain a single point of coordination, at the cost of CISA learning from the state rather than directly?</a:t>
            </a:r>
          </a:p>
          <a:p>
            <a:pPr>
              <a:spcAft>
                <a:spcPts val="1000"/>
              </a:spcAft>
            </a:pPr>
            <a:r>
              <a:rPr sz="1400" b="1" i="0"/>
              <a:t>2. </a:t>
            </a:r>
            <a:r>
              <a:rPr sz="1400" b="1" i="0"/>
              <a:t>Insurance activation:</a:t>
            </a:r>
            <a:r>
              <a:rPr sz="1400" b="0" i="0"/>
              <a:t> File the cyber insurance claim now, which opens your incident to an insurance investigation that may conflict with law enforcement forensics (the FBI has contacted you overnight), or delay the filing and risk the 72-hour clause?</a:t>
            </a:r>
          </a:p>
          <a:p>
            <a:pPr>
              <a:spcAft>
                <a:spcPts val="1000"/>
              </a:spcAft>
            </a:pPr>
            <a:r>
              <a:rPr sz="1400" b="1" i="0"/>
              <a:t>3. </a:t>
            </a:r>
            <a:r>
              <a:rPr sz="1400" b="1" i="0"/>
              <a:t>The public statement:</a:t>
            </a:r>
            <a:r>
              <a:rPr sz="1400" b="0" i="0"/>
              <a:t> Your communications team has drafted a statement that says "the water supply was safe at all times." Legal says you cannot be certain of that. Do you issue a narrower statement acknowledging the cyber incident without public health claims, hold until forensics clears OT systems, or let the regulator speak first?</a:t>
            </a:r>
          </a:p>
        </p:txBody>
      </p:sp>
      <p:pic>
        <p:nvPicPr>
          <p:cNvPr id="4" name="Picture 3" descr="elezar-logo.png"/>
          <p:cNvPicPr>
            <a:picLocks noChangeAspect="1"/>
          </p:cNvPicPr>
          <p:nvPr/>
        </p:nvPicPr>
        <p:blipFill>
          <a:blip r:embed="rId2"/>
          <a:stretch>
            <a:fillRect/>
          </a:stretch>
        </p:blipFill>
        <p:spPr>
          <a:xfrm>
            <a:off x="10637215" y="6263640"/>
            <a:ext cx="914400" cy="252197"/>
          </a:xfrm>
          <a:prstGeom prst="rect">
            <a:avLst/>
          </a:prstGeom>
        </p:spPr>
      </p:pic>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a:xfrm>
            <a:off x="640080" y="365760"/>
            <a:ext cx="10911535" cy="914400"/>
          </a:xfrm>
        </p:spPr>
        <p:txBody>
          <a:bodyPr/>
          <a:lstStyle/>
          <a:p>
            <a:r>
              <a:t>Phase 3: escalation</a:t>
            </a:r>
          </a:p>
        </p:txBody>
      </p:sp>
      <p:sp>
        <p:nvSpPr>
          <p:cNvPr id="3" name="Content Placeholder 2"/>
          <p:cNvSpPr>
            <a:spLocks noGrp="1"/>
          </p:cNvSpPr>
          <p:nvPr>
            <p:ph idx="1"/>
          </p:nvPr>
        </p:nvSpPr>
        <p:spPr>
          <a:xfrm>
            <a:off x="640080" y="1463040"/>
            <a:ext cx="10911535" cy="4846320"/>
          </a:xfrm>
        </p:spPr>
        <p:txBody>
          <a:bodyPr wrap="square"/>
          <a:lstStyle/>
          <a:p>
            <a:pPr>
              <a:spcAft>
                <a:spcPts val="1200"/>
              </a:spcAft>
            </a:pPr>
            <a:r>
              <a:rPr sz="1600" b="1" i="0"/>
              <a:t>Escalation:</a:t>
            </a:r>
            <a:r>
              <a:rPr sz="1600" b="0" i="0"/>
              <a:t> The FBI Joint Cyber Defense Collaborative contacts your CISO directly. They have intelligence linking the first actor to a known nation-state campaign and request 48 hours before you make any public attribution. Your communications team is already being asked "was this China?" by two reporters.</a:t>
            </a:r>
          </a:p>
        </p:txBody>
      </p:sp>
      <p:pic>
        <p:nvPicPr>
          <p:cNvPr id="4" name="Picture 3" descr="elezar-logo.png"/>
          <p:cNvPicPr>
            <a:picLocks noChangeAspect="1"/>
          </p:cNvPicPr>
          <p:nvPr/>
        </p:nvPicPr>
        <p:blipFill>
          <a:blip r:embed="rId2"/>
          <a:stretch>
            <a:fillRect/>
          </a:stretch>
        </p:blipFill>
        <p:spPr>
          <a:xfrm>
            <a:off x="10637215" y="6263640"/>
            <a:ext cx="914400" cy="252197"/>
          </a:xfrm>
          <a:prstGeom prst="rect">
            <a:avLst/>
          </a:prstGeom>
        </p:spPr>
      </p:pic>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a:xfrm>
            <a:off x="640080" y="2377440"/>
            <a:ext cx="10911535" cy="1188720"/>
          </a:xfrm>
        </p:spPr>
        <p:txBody>
          <a:bodyPr/>
          <a:lstStyle/>
          <a:p>
            <a:r>
              <a:t>Phase 4: Recovery and the Harder Question</a:t>
            </a:r>
          </a:p>
        </p:txBody>
      </p:sp>
      <p:sp>
        <p:nvSpPr>
          <p:cNvPr id="3" name="Text Placeholder 2"/>
          <p:cNvSpPr>
            <a:spLocks noGrp="1"/>
          </p:cNvSpPr>
          <p:nvPr>
            <p:ph type="body" idx="1"/>
          </p:nvPr>
        </p:nvSpPr>
        <p:spPr>
          <a:xfrm>
            <a:off x="640080" y="3657600"/>
            <a:ext cx="10911535" cy="914400"/>
          </a:xfrm>
        </p:spPr>
        <p:txBody>
          <a:bodyPr wrap="square"/>
          <a:lstStyle/>
          <a:p>
            <a:r>
              <a:rPr sz="1600" b="0" i="0"/>
              <a:t>Days 3 to 7. Suggested duration: 30 minutes.</a:t>
            </a:r>
          </a:p>
        </p:txBody>
      </p:sp>
      <p:pic>
        <p:nvPicPr>
          <p:cNvPr id="4" name="Picture 3" descr="elezar-logo.png"/>
          <p:cNvPicPr>
            <a:picLocks noChangeAspect="1"/>
          </p:cNvPicPr>
          <p:nvPr/>
        </p:nvPicPr>
        <p:blipFill>
          <a:blip r:embed="rId2"/>
          <a:stretch>
            <a:fillRect/>
          </a:stretch>
        </p:blipFill>
        <p:spPr>
          <a:xfrm>
            <a:off x="10637215" y="6263640"/>
            <a:ext cx="914400" cy="252197"/>
          </a:xfrm>
          <a:prstGeom prst="rect">
            <a:avLst/>
          </a:prstGeom>
        </p:spPr>
      </p:pic>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a:xfrm>
            <a:off x="640080" y="365760"/>
            <a:ext cx="10911535" cy="914400"/>
          </a:xfrm>
        </p:spPr>
        <p:txBody>
          <a:bodyPr/>
          <a:lstStyle/>
          <a:p>
            <a:r>
              <a:t>Phase 4: situation inject</a:t>
            </a:r>
          </a:p>
        </p:txBody>
      </p:sp>
      <p:sp>
        <p:nvSpPr>
          <p:cNvPr id="3" name="Content Placeholder 2"/>
          <p:cNvSpPr>
            <a:spLocks noGrp="1"/>
          </p:cNvSpPr>
          <p:nvPr>
            <p:ph idx="1"/>
          </p:nvPr>
        </p:nvSpPr>
        <p:spPr>
          <a:xfrm>
            <a:off x="640080" y="1463040"/>
            <a:ext cx="10911535" cy="4846320"/>
          </a:xfrm>
        </p:spPr>
        <p:txBody>
          <a:bodyPr wrap="square"/>
          <a:lstStyle/>
          <a:p>
            <a:pPr>
              <a:spcAft>
                <a:spcPts val="1000"/>
              </a:spcAft>
            </a:pPr>
            <a:r>
              <a:rPr sz="1400" b="1" i="0"/>
              <a:t>FROM: IR Firm Lead Analyst, Findings Briefing Summary</a:t>
            </a:r>
          </a:p>
          <a:p>
            <a:pPr>
              <a:spcAft>
                <a:spcPts val="1000"/>
              </a:spcAft>
            </a:pPr>
            <a:r>
              <a:rPr sz="1400" b="1" i="0"/>
              <a:t>Received: Day 3, 4:00 PM</a:t>
            </a:r>
          </a:p>
          <a:p>
            <a:pPr>
              <a:spcAft>
                <a:spcPts val="1000"/>
              </a:spcAft>
            </a:pPr>
            <a:r>
              <a:rPr sz="1400" b="0" i="0"/>
              <a:t>Here is our preliminary summary. The first actor has been present in your network for approximately 6 months. They accessed file shares containing OT asset inventories, SCADA configuration files, GIS mapping data, and your critical customer database. They did not touch control systems. Their apparent goal was intelligence collection and establishing persistent access for future use. We found no evidence they planned an imminent destructive attack. The second actor exploited the same internet-facing VPN appliance and reached the HMI for Pump Station 4 through a path that ran through your IT network. They manipulated display data but did not change operational setpoints. Water was never at risk. We can remediate both actors' access in 48 hours. However, until you address the IT-OT network architecture, specifically the lack of segmentation between your corporate network and control systems, you will remain vulnerable to this class of attack.</a:t>
            </a:r>
          </a:p>
        </p:txBody>
      </p:sp>
      <p:pic>
        <p:nvPicPr>
          <p:cNvPr id="4" name="Picture 3" descr="elezar-logo.png"/>
          <p:cNvPicPr>
            <a:picLocks noChangeAspect="1"/>
          </p:cNvPicPr>
          <p:nvPr/>
        </p:nvPicPr>
        <p:blipFill>
          <a:blip r:embed="rId2"/>
          <a:stretch>
            <a:fillRect/>
          </a:stretch>
        </p:blipFill>
        <p:spPr>
          <a:xfrm>
            <a:off x="10637215" y="6263640"/>
            <a:ext cx="914400" cy="252197"/>
          </a:xfrm>
          <a:prstGeom prst="rect">
            <a:avLst/>
          </a:prstGeom>
        </p:spPr>
      </p:pic>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a:xfrm>
            <a:off x="640080" y="365760"/>
            <a:ext cx="10911535" cy="914400"/>
          </a:xfrm>
        </p:spPr>
        <p:txBody>
          <a:bodyPr/>
          <a:lstStyle/>
          <a:p>
            <a:r>
              <a:t>Phase 4: what is at stake</a:t>
            </a:r>
          </a:p>
        </p:txBody>
      </p:sp>
      <p:sp>
        <p:nvSpPr>
          <p:cNvPr id="3" name="Content Placeholder 2"/>
          <p:cNvSpPr>
            <a:spLocks noGrp="1"/>
          </p:cNvSpPr>
          <p:nvPr>
            <p:ph idx="1"/>
          </p:nvPr>
        </p:nvSpPr>
        <p:spPr>
          <a:xfrm>
            <a:off x="640080" y="1463040"/>
            <a:ext cx="10911535" cy="4846320"/>
          </a:xfrm>
        </p:spPr>
        <p:txBody>
          <a:bodyPr wrap="square"/>
          <a:lstStyle/>
          <a:p>
            <a:pPr>
              <a:spcAft>
                <a:spcPts val="1200"/>
              </a:spcAft>
            </a:pPr>
            <a:r>
              <a:rPr sz="1400" b="1" i="0"/>
              <a:t>At stake:</a:t>
            </a:r>
            <a:r>
              <a:rPr sz="1400" b="0" i="0"/>
              <a:t> Remediation is not recovery. The architecture flaw that enabled both intrusions still exists. A third actor, or the same actors, could re-enter. The board and regulators will ask what you are doing to prevent recurrence. A capital project to segment IT from OT may cost $500K to $2M and take 18 months.</a:t>
            </a:r>
          </a:p>
          <a:p>
            <a:pPr>
              <a:spcAft>
                <a:spcPts val="1200"/>
              </a:spcAft>
            </a:pPr>
            <a:r>
              <a:rPr sz="1400" b="1" i="0"/>
              <a:t>Time pressure:</a:t>
            </a:r>
            <a:r>
              <a:rPr sz="1400" b="0" i="0"/>
              <a:t> A CISA advisory is expected to be published within 30 days naming the attack vector your systems exposed. Media will connect the dots.</a:t>
            </a:r>
          </a:p>
          <a:p>
            <a:pPr>
              <a:spcAft>
                <a:spcPts val="1200"/>
              </a:spcAft>
            </a:pPr>
            <a:r>
              <a:rPr sz="1400" b="1" i="0"/>
              <a:t>Complication:</a:t>
            </a:r>
            <a:r>
              <a:rPr sz="1400" b="0" i="0"/>
              <a:t> Your critical customer database, including the locations of hospitals, dialysis centers, schools and industrial facilities dependent on water, was exfiltrated by the first actor. That data is now in foreign government hands. There is no "undo." What are your obligations to those customers?</a:t>
            </a:r>
          </a:p>
        </p:txBody>
      </p:sp>
      <p:pic>
        <p:nvPicPr>
          <p:cNvPr id="4" name="Picture 3" descr="elezar-logo.png"/>
          <p:cNvPicPr>
            <a:picLocks noChangeAspect="1"/>
          </p:cNvPicPr>
          <p:nvPr/>
        </p:nvPicPr>
        <p:blipFill>
          <a:blip r:embed="rId2"/>
          <a:stretch>
            <a:fillRect/>
          </a:stretch>
        </p:blipFill>
        <p:spPr>
          <a:xfrm>
            <a:off x="10637215" y="6263640"/>
            <a:ext cx="914400" cy="252197"/>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a:xfrm>
            <a:off x="640080" y="365760"/>
            <a:ext cx="10911535" cy="914400"/>
          </a:xfrm>
        </p:spPr>
        <p:txBody>
          <a:bodyPr/>
          <a:lstStyle/>
          <a:p>
            <a:r>
              <a:t>Exercise overview: the scenario</a:t>
            </a:r>
          </a:p>
        </p:txBody>
      </p:sp>
      <p:sp>
        <p:nvSpPr>
          <p:cNvPr id="3" name="Content Placeholder 2"/>
          <p:cNvSpPr>
            <a:spLocks noGrp="1"/>
          </p:cNvSpPr>
          <p:nvPr>
            <p:ph idx="1"/>
          </p:nvPr>
        </p:nvSpPr>
        <p:spPr>
          <a:xfrm>
            <a:off x="640080" y="1463040"/>
            <a:ext cx="10911535" cy="4846320"/>
          </a:xfrm>
        </p:spPr>
        <p:txBody>
          <a:bodyPr wrap="square"/>
          <a:lstStyle/>
          <a:p>
            <a:pPr>
              <a:spcAft>
                <a:spcPts val="1200"/>
              </a:spcAft>
            </a:pPr>
            <a:r>
              <a:rPr sz="1600" b="1" i="0"/>
              <a:t>Scenario:</a:t>
            </a:r>
            <a:r>
              <a:rPr sz="1600" b="0" i="0"/>
              <a:t> A Chinese state-sponsored threat group has maintained covert access inside your utility's IT network for months, quietly mapping pathways toward your operational technology, the systems that control water treatment and distribution. A second, more disruptive Iranian-affiliated group then exploits the same exposed remote-access systems to manipulate control equipment and issue a public extortion demand, triggering a full crisis. Leadership must navigate simultaneous operational, regulatory, legal and communications pressures in real time.</a:t>
            </a:r>
          </a:p>
        </p:txBody>
      </p:sp>
      <p:pic>
        <p:nvPicPr>
          <p:cNvPr id="4" name="Picture 3" descr="elezar-logo.png"/>
          <p:cNvPicPr>
            <a:picLocks noChangeAspect="1"/>
          </p:cNvPicPr>
          <p:nvPr/>
        </p:nvPicPr>
        <p:blipFill>
          <a:blip r:embed="rId2"/>
          <a:stretch>
            <a:fillRect/>
          </a:stretch>
        </p:blipFill>
        <p:spPr>
          <a:xfrm>
            <a:off x="10637215" y="6263640"/>
            <a:ext cx="914400" cy="252197"/>
          </a:xfrm>
          <a:prstGeom prst="rect">
            <a:avLst/>
          </a:prstGeom>
        </p:spPr>
      </p:pic>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a:xfrm>
            <a:off x="640080" y="365760"/>
            <a:ext cx="10911535" cy="914400"/>
          </a:xfrm>
        </p:spPr>
        <p:txBody>
          <a:bodyPr/>
          <a:lstStyle/>
          <a:p>
            <a:r>
              <a:t>Phase 4: decision points</a:t>
            </a:r>
          </a:p>
        </p:txBody>
      </p:sp>
      <p:sp>
        <p:nvSpPr>
          <p:cNvPr id="3" name="Content Placeholder 2"/>
          <p:cNvSpPr>
            <a:spLocks noGrp="1"/>
          </p:cNvSpPr>
          <p:nvPr>
            <p:ph idx="1"/>
          </p:nvPr>
        </p:nvSpPr>
        <p:spPr>
          <a:xfrm>
            <a:off x="640080" y="1463040"/>
            <a:ext cx="10911535" cy="4846320"/>
          </a:xfrm>
        </p:spPr>
        <p:txBody>
          <a:bodyPr wrap="square"/>
          <a:lstStyle/>
          <a:p>
            <a:pPr>
              <a:spcAft>
                <a:spcPts val="1000"/>
              </a:spcAft>
            </a:pPr>
            <a:r>
              <a:rPr sz="1400" b="1" i="0"/>
              <a:t>1. </a:t>
            </a:r>
            <a:r>
              <a:rPr sz="1400" b="1" i="0"/>
              <a:t>Capital prioritization:</a:t>
            </a:r>
            <a:r>
              <a:rPr sz="1400" b="0" i="0"/>
              <a:t> Request emergency board approval for IT-OT network segmentation now, competing with $3M in already-approved water main replacement projects, or address through interim compensating controls while staying on the capital plan?</a:t>
            </a:r>
          </a:p>
          <a:p>
            <a:pPr>
              <a:spcAft>
                <a:spcPts val="1000"/>
              </a:spcAft>
            </a:pPr>
            <a:r>
              <a:rPr sz="1400" b="1" i="0"/>
              <a:t>2. </a:t>
            </a:r>
            <a:r>
              <a:rPr sz="1400" b="1" i="0"/>
              <a:t>Critical customer notification:</a:t>
            </a:r>
            <a:r>
              <a:rPr sz="1400" b="0" i="0"/>
              <a:t> Proactively notify hospitals, dialysis centers and schools that their location data and water dependency profiles were exfiltrated, triggering their own incident response plans and potential public disclosure, or treat this as operational security information that does not require customer notification?</a:t>
            </a:r>
          </a:p>
          <a:p>
            <a:pPr>
              <a:spcAft>
                <a:spcPts val="1000"/>
              </a:spcAft>
            </a:pPr>
            <a:r>
              <a:rPr sz="1400" b="1" i="0"/>
              <a:t>3. </a:t>
            </a:r>
            <a:r>
              <a:rPr sz="1400" b="1" i="0"/>
              <a:t>Public accountability:</a:t>
            </a:r>
            <a:r>
              <a:rPr sz="1400" b="0" i="0"/>
              <a:t> Your board wants to release a "lessons learned" statement demonstrating transparency. Your legal team says a detailed public statement could be used in future litigation. Do you publish a transparent after-action report, a high-level summary, or nothing beyond mandatory regulatory filings?</a:t>
            </a:r>
          </a:p>
        </p:txBody>
      </p:sp>
      <p:pic>
        <p:nvPicPr>
          <p:cNvPr id="4" name="Picture 3" descr="elezar-logo.png"/>
          <p:cNvPicPr>
            <a:picLocks noChangeAspect="1"/>
          </p:cNvPicPr>
          <p:nvPr/>
        </p:nvPicPr>
        <p:blipFill>
          <a:blip r:embed="rId2"/>
          <a:stretch>
            <a:fillRect/>
          </a:stretch>
        </p:blipFill>
        <p:spPr>
          <a:xfrm>
            <a:off x="10637215" y="6263640"/>
            <a:ext cx="914400" cy="252197"/>
          </a:xfrm>
          <a:prstGeom prst="rect">
            <a:avLst/>
          </a:prstGeom>
        </p:spPr>
      </p:pic>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a:xfrm>
            <a:off x="640080" y="365760"/>
            <a:ext cx="10911535" cy="914400"/>
          </a:xfrm>
        </p:spPr>
        <p:txBody>
          <a:bodyPr/>
          <a:lstStyle/>
          <a:p>
            <a:r>
              <a:t>Phase 4: escalation</a:t>
            </a:r>
          </a:p>
        </p:txBody>
      </p:sp>
      <p:sp>
        <p:nvSpPr>
          <p:cNvPr id="3" name="Content Placeholder 2"/>
          <p:cNvSpPr>
            <a:spLocks noGrp="1"/>
          </p:cNvSpPr>
          <p:nvPr>
            <p:ph idx="1"/>
          </p:nvPr>
        </p:nvSpPr>
        <p:spPr>
          <a:xfrm>
            <a:off x="640080" y="1463040"/>
            <a:ext cx="10911535" cy="4846320"/>
          </a:xfrm>
        </p:spPr>
        <p:txBody>
          <a:bodyPr wrap="square"/>
          <a:lstStyle/>
          <a:p>
            <a:pPr>
              <a:spcAft>
                <a:spcPts val="1200"/>
              </a:spcAft>
            </a:pPr>
            <a:r>
              <a:rPr sz="1600" b="1" i="0"/>
              <a:t>Escalation:</a:t>
            </a:r>
            <a:r>
              <a:rPr sz="1600" b="0" i="0"/>
              <a:t> A second utility in your region reports an identical intrusion pattern 10 days later. You are now the only utility in the region that has publicly acknowledged the incident. The regional water authority is asking you to brief the sector.</a:t>
            </a:r>
          </a:p>
        </p:txBody>
      </p:sp>
      <p:pic>
        <p:nvPicPr>
          <p:cNvPr id="4" name="Picture 3" descr="elezar-logo.png"/>
          <p:cNvPicPr>
            <a:picLocks noChangeAspect="1"/>
          </p:cNvPicPr>
          <p:nvPr/>
        </p:nvPicPr>
        <p:blipFill>
          <a:blip r:embed="rId2"/>
          <a:stretch>
            <a:fillRect/>
          </a:stretch>
        </p:blipFill>
        <p:spPr>
          <a:xfrm>
            <a:off x="10637215" y="6263640"/>
            <a:ext cx="914400" cy="252197"/>
          </a:xfrm>
          <a:prstGeom prst="rect">
            <a:avLst/>
          </a:prstGeom>
        </p:spPr>
      </p:pic>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a:xfrm>
            <a:off x="640080" y="365760"/>
            <a:ext cx="10911535" cy="822960"/>
          </a:xfrm>
        </p:spPr>
        <p:txBody>
          <a:bodyPr/>
          <a:lstStyle/>
          <a:p>
            <a:r>
              <a:t>Facilitator guide: phase timing</a:t>
            </a:r>
          </a:p>
        </p:txBody>
      </p:sp>
      <p:graphicFrame>
        <p:nvGraphicFramePr>
          <p:cNvPr id="3" name="Table 2"/>
          <p:cNvGraphicFramePr>
            <a:graphicFrameLocks noGrp="1"/>
          </p:cNvGraphicFramePr>
          <p:nvPr/>
        </p:nvGraphicFramePr>
        <p:xfrm>
          <a:off x="640080" y="1371600"/>
          <a:ext cx="10911534" cy="2194560"/>
        </p:xfrm>
        <a:graphic>
          <a:graphicData uri="http://schemas.openxmlformats.org/drawingml/2006/table">
            <a:tbl>
              <a:tblPr firstRow="1" bandRow="1">
                <a:tableStyleId>{5C22544A-7EE6-4342-B048-85BDC9FD1C3A}</a:tableStyleId>
              </a:tblPr>
              <a:tblGrid>
                <a:gridCol w="7638074"/>
                <a:gridCol w="3273460"/>
              </a:tblGrid>
              <a:tr h="365760">
                <a:tc>
                  <a:txBody>
                    <a:bodyPr wrap="square"/>
                    <a:lstStyle/>
                    <a:p>
                      <a:r>
                        <a:rPr sz="1300" b="1" i="0"/>
                        <a:t>Segment</a:t>
                      </a:r>
                    </a:p>
                  </a:txBody>
                  <a:tcPr/>
                </a:tc>
                <a:tc>
                  <a:txBody>
                    <a:bodyPr wrap="square"/>
                    <a:lstStyle/>
                    <a:p>
                      <a:r>
                        <a:rPr sz="1300" b="1" i="0"/>
                        <a:t>Duration</a:t>
                      </a:r>
                    </a:p>
                  </a:txBody>
                  <a:tcPr/>
                </a:tc>
              </a:tr>
              <a:tr h="365760">
                <a:tc>
                  <a:txBody>
                    <a:bodyPr wrap="square"/>
                    <a:lstStyle/>
                    <a:p>
                      <a:r>
                        <a:rPr sz="1300" b="0" i="0"/>
                        <a:t>Phase 1: Silent Foothold</a:t>
                      </a:r>
                    </a:p>
                  </a:txBody>
                  <a:tcPr/>
                </a:tc>
                <a:tc>
                  <a:txBody>
                    <a:bodyPr wrap="square"/>
                    <a:lstStyle/>
                    <a:p>
                      <a:r>
                        <a:rPr sz="1300" b="0" i="0"/>
                        <a:t>35 minutes</a:t>
                      </a:r>
                    </a:p>
                  </a:txBody>
                  <a:tcPr/>
                </a:tc>
              </a:tr>
              <a:tr h="365760">
                <a:tc>
                  <a:txBody>
                    <a:bodyPr wrap="square"/>
                    <a:lstStyle/>
                    <a:p>
                      <a:r>
                        <a:rPr sz="1300" b="0" i="0"/>
                        <a:t>Phase 2: The Second Actor Arrives</a:t>
                      </a:r>
                    </a:p>
                  </a:txBody>
                  <a:tcPr/>
                </a:tc>
                <a:tc>
                  <a:txBody>
                    <a:bodyPr wrap="square"/>
                    <a:lstStyle/>
                    <a:p>
                      <a:r>
                        <a:rPr sz="1300" b="0" i="0"/>
                        <a:t>45 minutes</a:t>
                      </a:r>
                    </a:p>
                  </a:txBody>
                  <a:tcPr/>
                </a:tc>
              </a:tr>
              <a:tr h="365760">
                <a:tc>
                  <a:txBody>
                    <a:bodyPr wrap="square"/>
                    <a:lstStyle/>
                    <a:p>
                      <a:r>
                        <a:rPr sz="1300" b="0" i="0"/>
                        <a:t>Phase 3: Regulatory and Legal Crossfire</a:t>
                      </a:r>
                    </a:p>
                  </a:txBody>
                  <a:tcPr/>
                </a:tc>
                <a:tc>
                  <a:txBody>
                    <a:bodyPr wrap="square"/>
                    <a:lstStyle/>
                    <a:p>
                      <a:r>
                        <a:rPr sz="1300" b="0" i="0"/>
                        <a:t>40 minutes</a:t>
                      </a:r>
                    </a:p>
                  </a:txBody>
                  <a:tcPr/>
                </a:tc>
              </a:tr>
              <a:tr h="365760">
                <a:tc>
                  <a:txBody>
                    <a:bodyPr wrap="square"/>
                    <a:lstStyle/>
                    <a:p>
                      <a:r>
                        <a:rPr sz="1300" b="0" i="0"/>
                        <a:t>Phase 4: Recovery and the Harder Question</a:t>
                      </a:r>
                    </a:p>
                  </a:txBody>
                  <a:tcPr/>
                </a:tc>
                <a:tc>
                  <a:txBody>
                    <a:bodyPr wrap="square"/>
                    <a:lstStyle/>
                    <a:p>
                      <a:r>
                        <a:rPr sz="1300" b="0" i="0"/>
                        <a:t>30 minutes</a:t>
                      </a:r>
                    </a:p>
                  </a:txBody>
                  <a:tcPr/>
                </a:tc>
              </a:tr>
              <a:tr h="365760">
                <a:tc>
                  <a:txBody>
                    <a:bodyPr wrap="square"/>
                    <a:lstStyle/>
                    <a:p>
                      <a:r>
                        <a:rPr sz="1300" b="0" i="0"/>
                        <a:t>Debrief</a:t>
                      </a:r>
                    </a:p>
                  </a:txBody>
                  <a:tcPr/>
                </a:tc>
                <a:tc>
                  <a:txBody>
                    <a:bodyPr wrap="square"/>
                    <a:lstStyle/>
                    <a:p>
                      <a:r>
                        <a:rPr sz="1300" b="0" i="0"/>
                        <a:t>30 minutes</a:t>
                      </a:r>
                    </a:p>
                  </a:txBody>
                  <a:tcPr/>
                </a:tc>
              </a:tr>
            </a:tbl>
          </a:graphicData>
        </a:graphic>
      </p:graphicFrame>
      <p:pic>
        <p:nvPicPr>
          <p:cNvPr id="4" name="Picture 3" descr="elezar-logo.png"/>
          <p:cNvPicPr>
            <a:picLocks noChangeAspect="1"/>
          </p:cNvPicPr>
          <p:nvPr/>
        </p:nvPicPr>
        <p:blipFill>
          <a:blip r:embed="rId2"/>
          <a:stretch>
            <a:fillRect/>
          </a:stretch>
        </p:blipFill>
        <p:spPr>
          <a:xfrm>
            <a:off x="10637215" y="6263640"/>
            <a:ext cx="914400" cy="252197"/>
          </a:xfrm>
          <a:prstGeom prst="rect">
            <a:avLst/>
          </a:prstGeom>
        </p:spPr>
      </p:pic>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a:xfrm>
            <a:off x="640080" y="365760"/>
            <a:ext cx="10911535" cy="914400"/>
          </a:xfrm>
        </p:spPr>
        <p:txBody>
          <a:bodyPr/>
          <a:lstStyle/>
          <a:p>
            <a:r>
              <a:t>If discussion stalls</a:t>
            </a:r>
          </a:p>
        </p:txBody>
      </p:sp>
      <p:sp>
        <p:nvSpPr>
          <p:cNvPr id="3" name="Content Placeholder 2"/>
          <p:cNvSpPr>
            <a:spLocks noGrp="1"/>
          </p:cNvSpPr>
          <p:nvPr>
            <p:ph idx="1"/>
          </p:nvPr>
        </p:nvSpPr>
        <p:spPr>
          <a:xfrm>
            <a:off x="640080" y="1463040"/>
            <a:ext cx="10911535" cy="4846320"/>
          </a:xfrm>
        </p:spPr>
        <p:txBody>
          <a:bodyPr wrap="square"/>
          <a:lstStyle/>
          <a:p>
            <a:pPr>
              <a:spcAft>
                <a:spcPts val="1000"/>
              </a:spcAft>
            </a:pPr>
            <a:r>
              <a:rPr sz="1500" b="0" i="0"/>
              <a:t>"Let's step back. Who in this room has the authority to make this call? If it is not clear, that is itself a finding."</a:t>
            </a:r>
          </a:p>
          <a:p>
            <a:pPr>
              <a:spcAft>
                <a:spcPts val="1000"/>
              </a:spcAft>
            </a:pPr>
            <a:r>
              <a:rPr sz="1500" b="0" i="0"/>
              <a:t>"What's the worst-case outcome if we do nothing for 24 hours? Who does that harm?"</a:t>
            </a:r>
          </a:p>
          <a:p>
            <a:pPr>
              <a:spcAft>
                <a:spcPts val="1000"/>
              </a:spcAft>
            </a:pPr>
            <a:r>
              <a:rPr sz="1500" b="0" i="0"/>
              <a:t>"Your shift operator at Pump Station 4 is on the phone right now. What do you tell them?"</a:t>
            </a:r>
          </a:p>
        </p:txBody>
      </p:sp>
      <p:pic>
        <p:nvPicPr>
          <p:cNvPr id="4" name="Picture 3" descr="elezar-logo.png"/>
          <p:cNvPicPr>
            <a:picLocks noChangeAspect="1"/>
          </p:cNvPicPr>
          <p:nvPr/>
        </p:nvPicPr>
        <p:blipFill>
          <a:blip r:embed="rId2"/>
          <a:stretch>
            <a:fillRect/>
          </a:stretch>
        </p:blipFill>
        <p:spPr>
          <a:xfrm>
            <a:off x="10637215" y="6263640"/>
            <a:ext cx="914400" cy="252197"/>
          </a:xfrm>
          <a:prstGeom prst="rect">
            <a:avLst/>
          </a:prstGeom>
        </p:spPr>
      </p:pic>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a:xfrm>
            <a:off x="640080" y="365760"/>
            <a:ext cx="10911535" cy="914400"/>
          </a:xfrm>
        </p:spPr>
        <p:txBody>
          <a:bodyPr/>
          <a:lstStyle/>
          <a:p>
            <a:r>
              <a:t>If resolved too quickly, add pressure injects</a:t>
            </a:r>
          </a:p>
        </p:txBody>
      </p:sp>
      <p:sp>
        <p:nvSpPr>
          <p:cNvPr id="3" name="Content Placeholder 2"/>
          <p:cNvSpPr>
            <a:spLocks noGrp="1"/>
          </p:cNvSpPr>
          <p:nvPr>
            <p:ph idx="1"/>
          </p:nvPr>
        </p:nvSpPr>
        <p:spPr>
          <a:xfrm>
            <a:off x="640080" y="1463040"/>
            <a:ext cx="10911535" cy="4846320"/>
          </a:xfrm>
        </p:spPr>
        <p:txBody>
          <a:bodyPr wrap="square"/>
          <a:lstStyle/>
          <a:p>
            <a:pPr>
              <a:spcAft>
                <a:spcPts val="1000"/>
              </a:spcAft>
            </a:pPr>
            <a:r>
              <a:rPr sz="1500" b="0" i="1"/>
              <a:t>Phase 2:</a:t>
            </a:r>
            <a:r>
              <a:rPr sz="1500" b="0" i="0"/>
              <a:t> "A local elected official has just posted on social media that the water supply may be unsafe. Your phones are lighting up."</a:t>
            </a:r>
          </a:p>
          <a:p>
            <a:pPr>
              <a:spcAft>
                <a:spcPts val="1000"/>
              </a:spcAft>
            </a:pPr>
            <a:r>
              <a:rPr sz="1500" b="0" i="1"/>
              <a:t>Phase 3:</a:t>
            </a:r>
            <a:r>
              <a:rPr sz="1500" b="0" i="0"/>
              <a:t> "A class action law firm has sent a preservation letter. They represent 14 customers who say they consumed water during the window in question."</a:t>
            </a:r>
          </a:p>
          <a:p>
            <a:pPr>
              <a:spcAft>
                <a:spcPts val="1000"/>
              </a:spcAft>
            </a:pPr>
            <a:r>
              <a:rPr sz="1500" b="0" i="1"/>
              <a:t>Phase 4:</a:t>
            </a:r>
            <a:r>
              <a:rPr sz="1500" b="0" i="0"/>
              <a:t> "A national investigative journalist is filing a FOIA request for all communications between your organization and CISA during the incident window."</a:t>
            </a:r>
          </a:p>
        </p:txBody>
      </p:sp>
      <p:pic>
        <p:nvPicPr>
          <p:cNvPr id="4" name="Picture 3" descr="elezar-logo.png"/>
          <p:cNvPicPr>
            <a:picLocks noChangeAspect="1"/>
          </p:cNvPicPr>
          <p:nvPr/>
        </p:nvPicPr>
        <p:blipFill>
          <a:blip r:embed="rId2"/>
          <a:stretch>
            <a:fillRect/>
          </a:stretch>
        </p:blipFill>
        <p:spPr>
          <a:xfrm>
            <a:off x="10637215" y="6263640"/>
            <a:ext cx="914400" cy="252197"/>
          </a:xfrm>
          <a:prstGeom prst="rect">
            <a:avLst/>
          </a:prstGeom>
        </p:spPr>
      </p:pic>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a:xfrm>
            <a:off x="640080" y="365760"/>
            <a:ext cx="10911535" cy="914400"/>
          </a:xfrm>
        </p:spPr>
        <p:txBody>
          <a:bodyPr/>
          <a:lstStyle/>
          <a:p>
            <a:r>
              <a:t>Key pitfall to watch for</a:t>
            </a:r>
          </a:p>
        </p:txBody>
      </p:sp>
      <p:sp>
        <p:nvSpPr>
          <p:cNvPr id="3" name="Content Placeholder 2"/>
          <p:cNvSpPr>
            <a:spLocks noGrp="1"/>
          </p:cNvSpPr>
          <p:nvPr>
            <p:ph idx="1"/>
          </p:nvPr>
        </p:nvSpPr>
        <p:spPr>
          <a:xfrm>
            <a:off x="640080" y="1463040"/>
            <a:ext cx="10911535" cy="4846320"/>
          </a:xfrm>
        </p:spPr>
        <p:txBody>
          <a:bodyPr wrap="square"/>
          <a:lstStyle/>
          <a:p>
            <a:pPr>
              <a:spcAft>
                <a:spcPts val="1200"/>
              </a:spcAft>
            </a:pPr>
            <a:r>
              <a:rPr sz="1600" b="1" i="0"/>
              <a:t>Key pitfall to watch for:</a:t>
            </a:r>
            <a:r>
              <a:rPr sz="1600" b="0" i="0"/>
              <a:t> Leadership teams consistently underestimate the IT-OT boundary problem. They assume their operational technology is "air-gapped" or "separate" when in practice it has been reachable from the IT network for years. Watch for participants dismissing OT risk as "the operators' problem". The scenario is designed to make that assumption fail.</a:t>
            </a:r>
          </a:p>
        </p:txBody>
      </p:sp>
      <p:pic>
        <p:nvPicPr>
          <p:cNvPr id="4" name="Picture 3" descr="elezar-logo.png"/>
          <p:cNvPicPr>
            <a:picLocks noChangeAspect="1"/>
          </p:cNvPicPr>
          <p:nvPr/>
        </p:nvPicPr>
        <p:blipFill>
          <a:blip r:embed="rId2"/>
          <a:stretch>
            <a:fillRect/>
          </a:stretch>
        </p:blipFill>
        <p:spPr>
          <a:xfrm>
            <a:off x="10637215" y="6263640"/>
            <a:ext cx="914400" cy="252197"/>
          </a:xfrm>
          <a:prstGeom prst="rect">
            <a:avLst/>
          </a:prstGeom>
        </p:spPr>
      </p:pic>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a:xfrm>
            <a:off x="640080" y="365760"/>
            <a:ext cx="10911535" cy="914400"/>
          </a:xfrm>
        </p:spPr>
        <p:txBody>
          <a:bodyPr/>
          <a:lstStyle/>
          <a:p>
            <a:r>
              <a:t>Debrief discussion (1 of 2)</a:t>
            </a:r>
          </a:p>
        </p:txBody>
      </p:sp>
      <p:sp>
        <p:nvSpPr>
          <p:cNvPr id="3" name="Content Placeholder 2"/>
          <p:cNvSpPr>
            <a:spLocks noGrp="1"/>
          </p:cNvSpPr>
          <p:nvPr>
            <p:ph idx="1"/>
          </p:nvPr>
        </p:nvSpPr>
        <p:spPr>
          <a:xfrm>
            <a:off x="640080" y="1463040"/>
            <a:ext cx="10911535" cy="4846320"/>
          </a:xfrm>
        </p:spPr>
        <p:txBody>
          <a:bodyPr wrap="square"/>
          <a:lstStyle/>
          <a:p>
            <a:pPr>
              <a:spcAft>
                <a:spcPts val="1000"/>
              </a:spcAft>
            </a:pPr>
            <a:r>
              <a:rPr sz="1500" b="1" i="0"/>
              <a:t>1. </a:t>
            </a:r>
            <a:r>
              <a:rPr sz="1500" b="1" i="0"/>
              <a:t>Authority gaps:</a:t>
            </a:r>
            <a:r>
              <a:rPr sz="1500" b="0" i="0"/>
              <a:t> At what decision point did we discover we lacked a clear process or designated decision-maker? What was the consequence of that gap in this scenario?</a:t>
            </a:r>
          </a:p>
          <a:p>
            <a:pPr>
              <a:spcAft>
                <a:spcPts val="1000"/>
              </a:spcAft>
            </a:pPr>
            <a:r>
              <a:rPr sz="1500" b="1" i="0"/>
              <a:t>2. </a:t>
            </a:r>
            <a:r>
              <a:rPr sz="1500" b="1" i="0"/>
              <a:t>Escalation timing:</a:t>
            </a:r>
            <a:r>
              <a:rPr sz="1500" b="0" i="0"/>
              <a:t> When did we escalate to the board, to external counsel, and to regulators? In hindsight, was it too early, too late, or to the wrong parties first?</a:t>
            </a:r>
          </a:p>
          <a:p>
            <a:pPr>
              <a:spcAft>
                <a:spcPts val="1000"/>
              </a:spcAft>
            </a:pPr>
            <a:r>
              <a:rPr sz="1500" b="1" i="0"/>
              <a:t>3. </a:t>
            </a:r>
            <a:r>
              <a:rPr sz="1500" b="1" i="0"/>
              <a:t>Tension resolution:</a:t>
            </a:r>
            <a:r>
              <a:rPr sz="1500" b="0" i="0"/>
              <a:t> Where did technical response, legal obligations and communications strategy directly conflict, for example the FBI attribution request versus public statement timing? How did we resolve it, and what would we do differently?</a:t>
            </a:r>
          </a:p>
        </p:txBody>
      </p:sp>
      <p:pic>
        <p:nvPicPr>
          <p:cNvPr id="4" name="Picture 3" descr="elezar-logo.png"/>
          <p:cNvPicPr>
            <a:picLocks noChangeAspect="1"/>
          </p:cNvPicPr>
          <p:nvPr/>
        </p:nvPicPr>
        <p:blipFill>
          <a:blip r:embed="rId2"/>
          <a:stretch>
            <a:fillRect/>
          </a:stretch>
        </p:blipFill>
        <p:spPr>
          <a:xfrm>
            <a:off x="10637215" y="6263640"/>
            <a:ext cx="914400" cy="252197"/>
          </a:xfrm>
          <a:prstGeom prst="rect">
            <a:avLst/>
          </a:prstGeom>
        </p:spPr>
      </p:pic>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a:xfrm>
            <a:off x="640080" y="365760"/>
            <a:ext cx="10911535" cy="914400"/>
          </a:xfrm>
        </p:spPr>
        <p:txBody>
          <a:bodyPr/>
          <a:lstStyle/>
          <a:p>
            <a:r>
              <a:t>Debrief discussion (2 of 2)</a:t>
            </a:r>
          </a:p>
        </p:txBody>
      </p:sp>
      <p:sp>
        <p:nvSpPr>
          <p:cNvPr id="3" name="Content Placeholder 2"/>
          <p:cNvSpPr>
            <a:spLocks noGrp="1"/>
          </p:cNvSpPr>
          <p:nvPr>
            <p:ph idx="1"/>
          </p:nvPr>
        </p:nvSpPr>
        <p:spPr>
          <a:xfrm>
            <a:off x="640080" y="1463040"/>
            <a:ext cx="10911535" cy="4846320"/>
          </a:xfrm>
        </p:spPr>
        <p:txBody>
          <a:bodyPr wrap="square"/>
          <a:lstStyle/>
          <a:p>
            <a:pPr>
              <a:spcAft>
                <a:spcPts val="1000"/>
              </a:spcAft>
            </a:pPr>
            <a:r>
              <a:rPr sz="1500" b="1" i="0"/>
              <a:t>4. </a:t>
            </a:r>
            <a:r>
              <a:rPr sz="1500" b="1" i="0"/>
              <a:t>OT understanding:</a:t>
            </a:r>
            <a:r>
              <a:rPr sz="1500" b="0" i="0"/>
              <a:t> Did leadership have a clear enough understanding of what "operational technology" is and what it controls to make sound decisions under pressure? If not, what would close that gap?</a:t>
            </a:r>
          </a:p>
          <a:p>
            <a:pPr>
              <a:spcAft>
                <a:spcPts val="1000"/>
              </a:spcAft>
            </a:pPr>
            <a:r>
              <a:rPr sz="1500" b="1" i="0"/>
              <a:t>5. </a:t>
            </a:r>
            <a:r>
              <a:rPr sz="1500" b="1" i="0"/>
              <a:t>Pre-existing vulnerabilities:</a:t>
            </a:r>
            <a:r>
              <a:rPr sz="1500" b="0" i="0"/>
              <a:t> The scenario was enabled by architecture decisions made years ago. How do we resource and prioritize security improvements that compete with visible operational needs?</a:t>
            </a:r>
          </a:p>
          <a:p>
            <a:pPr>
              <a:spcAft>
                <a:spcPts val="1000"/>
              </a:spcAft>
            </a:pPr>
            <a:r>
              <a:rPr sz="1500" b="1" i="0"/>
              <a:t>6. </a:t>
            </a:r>
            <a:r>
              <a:rPr sz="1500" b="1" i="0"/>
              <a:t>Tomorrow test:</a:t>
            </a:r>
            <a:r>
              <a:rPr sz="1500" b="0" i="0"/>
              <a:t> If this incident began at 2 AM tonight, what is the single most important thing we would do differently?</a:t>
            </a:r>
          </a:p>
        </p:txBody>
      </p:sp>
      <p:pic>
        <p:nvPicPr>
          <p:cNvPr id="4" name="Picture 3" descr="elezar-logo.png"/>
          <p:cNvPicPr>
            <a:picLocks noChangeAspect="1"/>
          </p:cNvPicPr>
          <p:nvPr/>
        </p:nvPicPr>
        <p:blipFill>
          <a:blip r:embed="rId2"/>
          <a:stretch>
            <a:fillRect/>
          </a:stretch>
        </p:blipFill>
        <p:spPr>
          <a:xfrm>
            <a:off x="10637215" y="6263640"/>
            <a:ext cx="914400" cy="252197"/>
          </a:xfrm>
          <a:prstGeom prst="rect">
            <a:avLst/>
          </a:prstGeom>
        </p:spPr>
      </p:pic>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a:xfrm>
            <a:off x="640080" y="365760"/>
            <a:ext cx="10911535" cy="914400"/>
          </a:xfrm>
        </p:spPr>
        <p:txBody>
          <a:bodyPr/>
          <a:lstStyle/>
          <a:p>
            <a:r>
              <a:t>Action items</a:t>
            </a:r>
          </a:p>
        </p:txBody>
      </p:sp>
      <p:sp>
        <p:nvSpPr>
          <p:cNvPr id="3" name="Content Placeholder 2"/>
          <p:cNvSpPr>
            <a:spLocks noGrp="1"/>
          </p:cNvSpPr>
          <p:nvPr>
            <p:ph idx="1"/>
          </p:nvPr>
        </p:nvSpPr>
        <p:spPr>
          <a:xfrm>
            <a:off x="640080" y="1463040"/>
            <a:ext cx="10911535" cy="4846320"/>
          </a:xfrm>
        </p:spPr>
        <p:txBody>
          <a:bodyPr wrap="square"/>
          <a:lstStyle/>
          <a:p>
            <a:pPr>
              <a:spcAft>
                <a:spcPts val="1200"/>
              </a:spcAft>
            </a:pPr>
            <a:r>
              <a:rPr sz="1500" b="0" i="0"/>
              <a:t>Fill the owner and target date columns live, in the room, before anyone leaves. An action item without a name against it is a note, not a commitment.</a:t>
            </a:r>
          </a:p>
        </p:txBody>
      </p:sp>
      <p:pic>
        <p:nvPicPr>
          <p:cNvPr id="4" name="Picture 3" descr="elezar-logo.png"/>
          <p:cNvPicPr>
            <a:picLocks noChangeAspect="1"/>
          </p:cNvPicPr>
          <p:nvPr/>
        </p:nvPicPr>
        <p:blipFill>
          <a:blip r:embed="rId2"/>
          <a:stretch>
            <a:fillRect/>
          </a:stretch>
        </p:blipFill>
        <p:spPr>
          <a:xfrm>
            <a:off x="10637215" y="6263640"/>
            <a:ext cx="914400" cy="252197"/>
          </a:xfrm>
          <a:prstGeom prst="rect">
            <a:avLst/>
          </a:prstGeom>
        </p:spPr>
      </p:pic>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a:xfrm>
            <a:off x="640080" y="365760"/>
            <a:ext cx="10911535" cy="822960"/>
          </a:xfrm>
        </p:spPr>
        <p:txBody>
          <a:bodyPr/>
          <a:lstStyle/>
          <a:p>
            <a:r>
              <a:t>Action items</a:t>
            </a:r>
          </a:p>
        </p:txBody>
      </p:sp>
      <p:graphicFrame>
        <p:nvGraphicFramePr>
          <p:cNvPr id="3" name="Table 2"/>
          <p:cNvGraphicFramePr>
            <a:graphicFrameLocks noGrp="1"/>
          </p:cNvGraphicFramePr>
          <p:nvPr/>
        </p:nvGraphicFramePr>
        <p:xfrm>
          <a:off x="640080" y="1371600"/>
          <a:ext cx="10911534" cy="2926080"/>
        </p:xfrm>
        <a:graphic>
          <a:graphicData uri="http://schemas.openxmlformats.org/drawingml/2006/table">
            <a:tbl>
              <a:tblPr firstRow="1" bandRow="1">
                <a:tableStyleId>{5C22544A-7EE6-4342-B048-85BDC9FD1C3A}</a:tableStyleId>
              </a:tblPr>
              <a:tblGrid>
                <a:gridCol w="3273460"/>
                <a:gridCol w="2182307"/>
                <a:gridCol w="4146383"/>
                <a:gridCol w="1309384"/>
              </a:tblGrid>
              <a:tr h="365760">
                <a:tc>
                  <a:txBody>
                    <a:bodyPr wrap="square"/>
                    <a:lstStyle/>
                    <a:p>
                      <a:r>
                        <a:rPr sz="900" b="1" i="0"/>
                        <a:t>Gap Identified</a:t>
                      </a:r>
                    </a:p>
                  </a:txBody>
                  <a:tcPr/>
                </a:tc>
                <a:tc>
                  <a:txBody>
                    <a:bodyPr wrap="square"/>
                    <a:lstStyle/>
                    <a:p>
                      <a:r>
                        <a:rPr sz="900" b="1" i="0"/>
                        <a:t>Owner</a:t>
                      </a:r>
                    </a:p>
                  </a:txBody>
                  <a:tcPr/>
                </a:tc>
                <a:tc>
                  <a:txBody>
                    <a:bodyPr wrap="square"/>
                    <a:lstStyle/>
                    <a:p>
                      <a:r>
                        <a:rPr sz="900" b="1" i="0"/>
                        <a:t>Action</a:t>
                      </a:r>
                    </a:p>
                  </a:txBody>
                  <a:tcPr/>
                </a:tc>
                <a:tc>
                  <a:txBody>
                    <a:bodyPr wrap="square"/>
                    <a:lstStyle/>
                    <a:p>
                      <a:r>
                        <a:rPr sz="900" b="1" i="0"/>
                        <a:t>Target Date</a:t>
                      </a:r>
                    </a:p>
                  </a:txBody>
                  <a:tcPr/>
                </a:tc>
              </a:tr>
              <a:tr h="365760">
                <a:tc>
                  <a:txBody>
                    <a:bodyPr wrap="square"/>
                    <a:lstStyle/>
                    <a:p>
                      <a:r>
                        <a:rPr sz="900" b="0" i="0"/>
                        <a:t>No clear decision authority matrix for OT-impacting cyber incidents</a:t>
                      </a:r>
                    </a:p>
                  </a:txBody>
                  <a:tcPr/>
                </a:tc>
                <a:tc>
                  <a:txBody>
                    <a:bodyPr wrap="square"/>
                    <a:lstStyle/>
                    <a:p>
                      <a:r>
                        <a:rPr sz="900" b="0" i="0"/>
                        <a:t>General Manager + Legal</a:t>
                      </a:r>
                    </a:p>
                  </a:txBody>
                  <a:tcPr/>
                </a:tc>
                <a:tc>
                  <a:txBody>
                    <a:bodyPr wrap="square"/>
                    <a:lstStyle/>
                    <a:p>
                      <a:r>
                        <a:rPr sz="900" b="0" i="0"/>
                        <a:t>Draft and approve incident decision authority matrix with OT-specific escalation thresholds</a:t>
                      </a:r>
                    </a:p>
                  </a:txBody>
                  <a:tcPr/>
                </a:tc>
                <a:tc>
                  <a:txBody>
                    <a:bodyPr wrap="square"/>
                    <a:lstStyle/>
                    <a:p/>
                  </a:txBody>
                  <a:tcPr/>
                </a:tc>
              </a:tr>
              <a:tr h="365760">
                <a:tc>
                  <a:txBody>
                    <a:bodyPr wrap="square"/>
                    <a:lstStyle/>
                    <a:p>
                      <a:r>
                        <a:rPr sz="900" b="0" i="0"/>
                        <a:t>Boil-water advisory process not rehearsed under cyber incident conditions</a:t>
                      </a:r>
                    </a:p>
                  </a:txBody>
                  <a:tcPr/>
                </a:tc>
                <a:tc>
                  <a:txBody>
                    <a:bodyPr wrap="square"/>
                    <a:lstStyle/>
                    <a:p>
                      <a:r>
                        <a:rPr sz="900" b="0" i="0"/>
                        <a:t>Asset Owner + Plant Operations</a:t>
                      </a:r>
                    </a:p>
                  </a:txBody>
                  <a:tcPr/>
                </a:tc>
                <a:tc>
                  <a:txBody>
                    <a:bodyPr wrap="square"/>
                    <a:lstStyle/>
                    <a:p>
                      <a:r>
                        <a:rPr sz="900" b="0" i="0"/>
                        <a:t>Tabletop the boil-water advisory process as a standalone drill, including 2 AM contact chains</a:t>
                      </a:r>
                    </a:p>
                  </a:txBody>
                  <a:tcPr/>
                </a:tc>
                <a:tc>
                  <a:txBody>
                    <a:bodyPr wrap="square"/>
                    <a:lstStyle/>
                    <a:p/>
                  </a:txBody>
                  <a:tcPr/>
                </a:tc>
              </a:tr>
              <a:tr h="365760">
                <a:tc>
                  <a:txBody>
                    <a:bodyPr wrap="square"/>
                    <a:lstStyle/>
                    <a:p>
                      <a:r>
                        <a:rPr sz="900" b="0" i="0"/>
                        <a:t>IT-OT network segmentation absent or insufficient</a:t>
                      </a:r>
                    </a:p>
                  </a:txBody>
                  <a:tcPr/>
                </a:tc>
                <a:tc>
                  <a:txBody>
                    <a:bodyPr wrap="square"/>
                    <a:lstStyle/>
                    <a:p>
                      <a:r>
                        <a:rPr sz="900" b="0" i="0"/>
                        <a:t>OT Security Lead + IT Infrastructure</a:t>
                      </a:r>
                    </a:p>
                  </a:txBody>
                  <a:tcPr/>
                </a:tc>
                <a:tc>
                  <a:txBody>
                    <a:bodyPr wrap="square"/>
                    <a:lstStyle/>
                    <a:p>
                      <a:r>
                        <a:rPr sz="900" b="0" i="0"/>
                        <a:t>Commission OT network architecture assessment and develop capital funding request</a:t>
                      </a:r>
                    </a:p>
                  </a:txBody>
                  <a:tcPr/>
                </a:tc>
                <a:tc>
                  <a:txBody>
                    <a:bodyPr wrap="square"/>
                    <a:lstStyle/>
                    <a:p/>
                  </a:txBody>
                  <a:tcPr/>
                </a:tc>
              </a:tr>
              <a:tr h="365760">
                <a:tc>
                  <a:txBody>
                    <a:bodyPr wrap="square"/>
                    <a:lstStyle/>
                    <a:p>
                      <a:r>
                        <a:rPr sz="900" b="0" i="0"/>
                        <a:t>Regulatory notification sequence undocumented</a:t>
                      </a:r>
                    </a:p>
                  </a:txBody>
                  <a:tcPr/>
                </a:tc>
                <a:tc>
                  <a:txBody>
                    <a:bodyPr wrap="square"/>
                    <a:lstStyle/>
                    <a:p>
                      <a:r>
                        <a:rPr sz="900" b="0" i="0"/>
                        <a:t>Legal + Communications</a:t>
                      </a:r>
                    </a:p>
                  </a:txBody>
                  <a:tcPr/>
                </a:tc>
                <a:tc>
                  <a:txBody>
                    <a:bodyPr wrap="square"/>
                    <a:lstStyle/>
                    <a:p>
                      <a:r>
                        <a:rPr sz="900" b="0" i="0"/>
                        <a:t>Document EPA, CISA, state primacy and insurance notification sequence and timing triggers</a:t>
                      </a:r>
                    </a:p>
                  </a:txBody>
                  <a:tcPr/>
                </a:tc>
                <a:tc>
                  <a:txBody>
                    <a:bodyPr wrap="square"/>
                    <a:lstStyle/>
                    <a:p/>
                  </a:txBody>
                  <a:tcPr/>
                </a:tc>
              </a:tr>
              <a:tr h="365760">
                <a:tc>
                  <a:txBody>
                    <a:bodyPr wrap="square"/>
                    <a:lstStyle/>
                    <a:p>
                      <a:r>
                        <a:rPr sz="900" b="0" i="0"/>
                        <a:t>No pre-negotiated OT incident response retainer</a:t>
                      </a:r>
                    </a:p>
                  </a:txBody>
                  <a:tcPr/>
                </a:tc>
                <a:tc>
                  <a:txBody>
                    <a:bodyPr wrap="square"/>
                    <a:lstStyle/>
                    <a:p>
                      <a:r>
                        <a:rPr sz="900" b="0" i="0"/>
                        <a:t>OT Security Lead + IT Security Lead</a:t>
                      </a:r>
                    </a:p>
                  </a:txBody>
                  <a:tcPr/>
                </a:tc>
                <a:tc>
                  <a:txBody>
                    <a:bodyPr wrap="square"/>
                    <a:lstStyle/>
                    <a:p>
                      <a:r>
                        <a:rPr sz="900" b="0" i="0"/>
                        <a:t>Evaluate and contract an OT-specialized IR firm with water sector experience</a:t>
                      </a:r>
                    </a:p>
                  </a:txBody>
                  <a:tcPr/>
                </a:tc>
                <a:tc>
                  <a:txBody>
                    <a:bodyPr wrap="square"/>
                    <a:lstStyle/>
                    <a:p/>
                  </a:txBody>
                  <a:tcPr/>
                </a:tc>
              </a:tr>
              <a:tr h="365760">
                <a:tc>
                  <a:txBody>
                    <a:bodyPr wrap="square"/>
                    <a:lstStyle/>
                    <a:p>
                      <a:r>
                        <a:rPr sz="900" b="0" i="0"/>
                        <a:t>Critical customer dependency data protection</a:t>
                      </a:r>
                    </a:p>
                  </a:txBody>
                  <a:tcPr/>
                </a:tc>
                <a:tc>
                  <a:txBody>
                    <a:bodyPr wrap="square"/>
                    <a:lstStyle/>
                    <a:p>
                      <a:r>
                        <a:rPr sz="900" b="0" i="0"/>
                        <a:t>Legal + Asset Owner</a:t>
                      </a:r>
                    </a:p>
                  </a:txBody>
                  <a:tcPr/>
                </a:tc>
                <a:tc>
                  <a:txBody>
                    <a:bodyPr wrap="square"/>
                    <a:lstStyle/>
                    <a:p>
                      <a:r>
                        <a:rPr sz="900" b="0" i="0"/>
                        <a:t>Review data classification and access controls for critical customer infrastructure data</a:t>
                      </a:r>
                    </a:p>
                  </a:txBody>
                  <a:tcPr/>
                </a:tc>
                <a:tc>
                  <a:txBody>
                    <a:bodyPr wrap="square"/>
                    <a:lstStyle/>
                    <a:p/>
                  </a:txBody>
                  <a:tcPr/>
                </a:tc>
              </a:tr>
              <a:tr h="365760">
                <a:tc>
                  <a:txBody>
                    <a:bodyPr wrap="square"/>
                    <a:lstStyle/>
                    <a:p>
                      <a:r>
                        <a:rPr sz="900" b="0" i="0"/>
                        <a:t>Board-level OT security fluency</a:t>
                      </a:r>
                    </a:p>
                  </a:txBody>
                  <a:tcPr/>
                </a:tc>
                <a:tc>
                  <a:txBody>
                    <a:bodyPr wrap="square"/>
                    <a:lstStyle/>
                    <a:p>
                      <a:r>
                        <a:rPr sz="900" b="0" i="0"/>
                        <a:t>General Manager + OT Security Lead</a:t>
                      </a:r>
                    </a:p>
                  </a:txBody>
                  <a:tcPr/>
                </a:tc>
                <a:tc>
                  <a:txBody>
                    <a:bodyPr wrap="square"/>
                    <a:lstStyle/>
                    <a:p>
                      <a:r>
                        <a:rPr sz="900" b="0" i="0"/>
                        <a:t>Schedule annual board briefing on OT threat landscape and capital investment needs</a:t>
                      </a:r>
                    </a:p>
                  </a:txBody>
                  <a:tcPr/>
                </a:tc>
                <a:tc>
                  <a:txBody>
                    <a:bodyPr wrap="square"/>
                    <a:lstStyle/>
                    <a:p/>
                  </a:txBody>
                  <a:tcPr/>
                </a:tc>
              </a:tr>
            </a:tbl>
          </a:graphicData>
        </a:graphic>
      </p:graphicFrame>
      <p:pic>
        <p:nvPicPr>
          <p:cNvPr id="4" name="Picture 3" descr="elezar-logo.png"/>
          <p:cNvPicPr>
            <a:picLocks noChangeAspect="1"/>
          </p:cNvPicPr>
          <p:nvPr/>
        </p:nvPicPr>
        <p:blipFill>
          <a:blip r:embed="rId2"/>
          <a:stretch>
            <a:fillRect/>
          </a:stretch>
        </p:blipFill>
        <p:spPr>
          <a:xfrm>
            <a:off x="10637215" y="6263640"/>
            <a:ext cx="914400" cy="252197"/>
          </a:xfrm>
          <a:prstGeom prst="rect">
            <a:avLst/>
          </a:prstGeom>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a:xfrm>
            <a:off x="640080" y="365760"/>
            <a:ext cx="10911535" cy="914400"/>
          </a:xfrm>
        </p:spPr>
        <p:txBody>
          <a:bodyPr/>
          <a:lstStyle/>
          <a:p>
            <a:r>
              <a:t>Exercise overview</a:t>
            </a:r>
          </a:p>
        </p:txBody>
      </p:sp>
      <p:sp>
        <p:nvSpPr>
          <p:cNvPr id="3" name="Content Placeholder 2"/>
          <p:cNvSpPr>
            <a:spLocks noGrp="1"/>
          </p:cNvSpPr>
          <p:nvPr>
            <p:ph idx="1"/>
          </p:nvPr>
        </p:nvSpPr>
        <p:spPr>
          <a:xfrm>
            <a:off x="640080" y="1463040"/>
            <a:ext cx="10911535" cy="4846320"/>
          </a:xfrm>
        </p:spPr>
        <p:txBody>
          <a:bodyPr wrap="square"/>
          <a:lstStyle/>
          <a:p>
            <a:pPr>
              <a:spcAft>
                <a:spcPts val="1000"/>
              </a:spcAft>
            </a:pPr>
            <a:r>
              <a:rPr sz="1500" b="1" i="0"/>
              <a:t>Objectives:</a:t>
            </a:r>
            <a:r>
              <a:rPr sz="1500" b="0" i="0"/>
              <a:t> Practice crisis decision-making under incomplete information. Exercise regulatory notification obligations across EPA, CISA and the state primacy agency. Test communications decision authority. Evaluate operational continuity and public health protocols. Surface gaps in cross-functional authority and escalation.</a:t>
            </a:r>
          </a:p>
          <a:p>
            <a:pPr>
              <a:spcAft>
                <a:spcPts val="1000"/>
              </a:spcAft>
            </a:pPr>
            <a:r>
              <a:rPr sz="1500" b="1" i="0"/>
              <a:t>Duration:</a:t>
            </a:r>
            <a:r>
              <a:rPr sz="1500" b="0" i="0"/>
              <a:t> 3 to 4 hours</a:t>
            </a:r>
          </a:p>
          <a:p>
            <a:pPr>
              <a:spcAft>
                <a:spcPts val="1000"/>
              </a:spcAft>
            </a:pPr>
            <a:r>
              <a:rPr sz="1500" b="1" i="0"/>
              <a:t>Format:</a:t>
            </a:r>
            <a:r>
              <a:rPr sz="1500" b="0" i="0"/>
              <a:t> Facilitated discussion, four injects</a:t>
            </a:r>
          </a:p>
          <a:p>
            <a:pPr>
              <a:spcAft>
                <a:spcPts val="1000"/>
              </a:spcAft>
            </a:pPr>
            <a:r>
              <a:rPr sz="1500" b="1" i="0"/>
              <a:t>Audience:</a:t>
            </a:r>
            <a:r>
              <a:rPr sz="1500" b="0" i="0"/>
              <a:t> Executive, OT and IT: 11 core roles</a:t>
            </a:r>
          </a:p>
          <a:p>
            <a:pPr>
              <a:spcAft>
                <a:spcPts val="1000"/>
              </a:spcAft>
            </a:pPr>
            <a:r>
              <a:rPr sz="1500" b="1" i="0"/>
              <a:t>Sector:</a:t>
            </a:r>
            <a:r>
              <a:rPr sz="1500" b="0" i="0"/>
              <a:t> Water and wastewater utilities</a:t>
            </a:r>
          </a:p>
          <a:p>
            <a:pPr>
              <a:spcAft>
                <a:spcPts val="1000"/>
              </a:spcAft>
            </a:pPr>
            <a:r>
              <a:rPr sz="1500" b="0" i="0"/>
              <a:t>No technical solutions are required. Decisions and rationale are what matter.</a:t>
            </a:r>
          </a:p>
        </p:txBody>
      </p:sp>
      <p:pic>
        <p:nvPicPr>
          <p:cNvPr id="4" name="Picture 3" descr="elezar-logo.png"/>
          <p:cNvPicPr>
            <a:picLocks noChangeAspect="1"/>
          </p:cNvPicPr>
          <p:nvPr/>
        </p:nvPicPr>
        <p:blipFill>
          <a:blip r:embed="rId2"/>
          <a:stretch>
            <a:fillRect/>
          </a:stretch>
        </p:blipFill>
        <p:spPr>
          <a:xfrm>
            <a:off x="10637215" y="6263640"/>
            <a:ext cx="914400" cy="252197"/>
          </a:xfrm>
          <a:prstGeom prst="rect">
            <a:avLst/>
          </a:prstGeom>
        </p:spPr>
      </p:pic>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a:xfrm>
            <a:off x="640080" y="365760"/>
            <a:ext cx="10911535" cy="822960"/>
          </a:xfrm>
        </p:spPr>
        <p:txBody>
          <a:bodyPr/>
          <a:lstStyle/>
          <a:p>
            <a:r>
              <a:t>Appendix: source evidence</a:t>
            </a:r>
          </a:p>
        </p:txBody>
      </p:sp>
      <p:graphicFrame>
        <p:nvGraphicFramePr>
          <p:cNvPr id="3" name="Table 2"/>
          <p:cNvGraphicFramePr>
            <a:graphicFrameLocks noGrp="1"/>
          </p:cNvGraphicFramePr>
          <p:nvPr/>
        </p:nvGraphicFramePr>
        <p:xfrm>
          <a:off x="640080" y="1371600"/>
          <a:ext cx="10911533" cy="2560320"/>
        </p:xfrm>
        <a:graphic>
          <a:graphicData uri="http://schemas.openxmlformats.org/drawingml/2006/table">
            <a:tbl>
              <a:tblPr firstRow="1" bandRow="1">
                <a:tableStyleId>{5C22544A-7EE6-4342-B048-85BDC9FD1C3A}</a:tableStyleId>
              </a:tblPr>
              <a:tblGrid>
                <a:gridCol w="545576"/>
                <a:gridCol w="7638074"/>
                <a:gridCol w="2727883"/>
              </a:tblGrid>
              <a:tr h="365760">
                <a:tc>
                  <a:txBody>
                    <a:bodyPr wrap="square"/>
                    <a:lstStyle/>
                    <a:p>
                      <a:r>
                        <a:rPr sz="1100" b="1" i="0"/>
                        <a:t>#</a:t>
                      </a:r>
                    </a:p>
                  </a:txBody>
                  <a:tcPr/>
                </a:tc>
                <a:tc>
                  <a:txBody>
                    <a:bodyPr wrap="square"/>
                    <a:lstStyle/>
                    <a:p>
                      <a:r>
                        <a:rPr sz="1100" b="1" i="0"/>
                        <a:t>Report</a:t>
                      </a:r>
                    </a:p>
                  </a:txBody>
                  <a:tcPr/>
                </a:tc>
                <a:tc>
                  <a:txBody>
                    <a:bodyPr wrap="square"/>
                    <a:lstStyle/>
                    <a:p>
                      <a:r>
                        <a:rPr sz="1100" b="1" i="0"/>
                        <a:t>Source</a:t>
                      </a:r>
                    </a:p>
                  </a:txBody>
                  <a:tcPr/>
                </a:tc>
              </a:tr>
              <a:tr h="365760">
                <a:tc>
                  <a:txBody>
                    <a:bodyPr wrap="square"/>
                    <a:lstStyle/>
                    <a:p>
                      <a:r>
                        <a:rPr sz="1100" b="0" i="0"/>
                        <a:t>1</a:t>
                      </a:r>
                    </a:p>
                  </a:txBody>
                  <a:tcPr/>
                </a:tc>
                <a:tc>
                  <a:txBody>
                    <a:bodyPr wrap="square"/>
                    <a:lstStyle/>
                    <a:p>
                      <a:r>
                        <a:rPr sz="1100" b="0" i="0">
                          <a:hlinkClick r:id="rId2"/>
                        </a:rPr>
                        <a:t>Threat Intelligence Report: Nation-State Targeting of Water Systems 2024 to 2026</a:t>
                      </a:r>
                    </a:p>
                  </a:txBody>
                  <a:tcPr/>
                </a:tc>
                <a:tc>
                  <a:txBody>
                    <a:bodyPr wrap="square"/>
                    <a:lstStyle/>
                    <a:p>
                      <a:r>
                        <a:rPr sz="1100" b="0" i="0"/>
                        <a:t>DomainTools</a:t>
                      </a:r>
                    </a:p>
                  </a:txBody>
                  <a:tcPr/>
                </a:tc>
              </a:tr>
              <a:tr h="365760">
                <a:tc>
                  <a:txBody>
                    <a:bodyPr wrap="square"/>
                    <a:lstStyle/>
                    <a:p>
                      <a:r>
                        <a:rPr sz="1100" b="0" i="0"/>
                        <a:t>2</a:t>
                      </a:r>
                    </a:p>
                  </a:txBody>
                  <a:tcPr/>
                </a:tc>
                <a:tc>
                  <a:txBody>
                    <a:bodyPr wrap="square"/>
                    <a:lstStyle/>
                    <a:p>
                      <a:r>
                        <a:rPr sz="1100" b="0" i="0">
                          <a:hlinkClick r:id="rId3"/>
                        </a:rPr>
                        <a:t>VOLTZITE Espionage Operations Targeting U.S. Critical Systems</a:t>
                      </a:r>
                    </a:p>
                  </a:txBody>
                  <a:tcPr/>
                </a:tc>
                <a:tc>
                  <a:txBody>
                    <a:bodyPr wrap="square"/>
                    <a:lstStyle/>
                    <a:p>
                      <a:r>
                        <a:rPr sz="1100" b="0" i="0"/>
                        <a:t>Dragos</a:t>
                      </a:r>
                    </a:p>
                  </a:txBody>
                  <a:tcPr/>
                </a:tc>
              </a:tr>
              <a:tr h="365760">
                <a:tc>
                  <a:txBody>
                    <a:bodyPr wrap="square"/>
                    <a:lstStyle/>
                    <a:p>
                      <a:r>
                        <a:rPr sz="1100" b="0" i="0"/>
                        <a:t>3</a:t>
                      </a:r>
                    </a:p>
                  </a:txBody>
                  <a:tcPr/>
                </a:tc>
                <a:tc>
                  <a:txBody>
                    <a:bodyPr wrap="square"/>
                    <a:lstStyle/>
                    <a:p>
                      <a:r>
                        <a:rPr sz="1100" b="0" i="0">
                          <a:hlinkClick r:id="rId4"/>
                        </a:rPr>
                        <a:t>Hunting Active Threats in Littleton's Grid with the Dragos Platform and OT Watch</a:t>
                      </a:r>
                    </a:p>
                  </a:txBody>
                  <a:tcPr/>
                </a:tc>
                <a:tc>
                  <a:txBody>
                    <a:bodyPr wrap="square"/>
                    <a:lstStyle/>
                    <a:p>
                      <a:r>
                        <a:rPr sz="1100" b="0" i="0"/>
                        <a:t>Dragos</a:t>
                      </a:r>
                    </a:p>
                  </a:txBody>
                  <a:tcPr/>
                </a:tc>
              </a:tr>
              <a:tr h="365760">
                <a:tc>
                  <a:txBody>
                    <a:bodyPr wrap="square"/>
                    <a:lstStyle/>
                    <a:p>
                      <a:r>
                        <a:rPr sz="1100" b="0" i="0"/>
                        <a:t>4</a:t>
                      </a:r>
                    </a:p>
                  </a:txBody>
                  <a:tcPr/>
                </a:tc>
                <a:tc>
                  <a:txBody>
                    <a:bodyPr wrap="square"/>
                    <a:lstStyle/>
                    <a:p>
                      <a:r>
                        <a:rPr sz="1100" b="0" i="0">
                          <a:hlinkClick r:id="rId5"/>
                        </a:rPr>
                        <a:t>People's Republic of China State-Sponsored Cyber Actor Living off the Land to Evade Detection (AA23-144A)</a:t>
                      </a:r>
                    </a:p>
                  </a:txBody>
                  <a:tcPr/>
                </a:tc>
                <a:tc>
                  <a:txBody>
                    <a:bodyPr wrap="square"/>
                    <a:lstStyle/>
                    <a:p>
                      <a:r>
                        <a:rPr sz="1100" b="0" i="0"/>
                        <a:t>CISA</a:t>
                      </a:r>
                    </a:p>
                  </a:txBody>
                  <a:tcPr/>
                </a:tc>
              </a:tr>
              <a:tr h="365760">
                <a:tc>
                  <a:txBody>
                    <a:bodyPr wrap="square"/>
                    <a:lstStyle/>
                    <a:p>
                      <a:r>
                        <a:rPr sz="1100" b="0" i="0"/>
                        <a:t>5</a:t>
                      </a:r>
                    </a:p>
                  </a:txBody>
                  <a:tcPr/>
                </a:tc>
                <a:tc>
                  <a:txBody>
                    <a:bodyPr wrap="square"/>
                    <a:lstStyle/>
                    <a:p>
                      <a:r>
                        <a:rPr sz="1100" b="0" i="0">
                          <a:hlinkClick r:id="rId6"/>
                        </a:rPr>
                        <a:t>Threat Brief: Attacks on Critical Infrastructure Attributed to Insidious Taurus (Volt Typhoon)</a:t>
                      </a:r>
                    </a:p>
                  </a:txBody>
                  <a:tcPr/>
                </a:tc>
                <a:tc>
                  <a:txBody>
                    <a:bodyPr wrap="square"/>
                    <a:lstStyle/>
                    <a:p>
                      <a:r>
                        <a:rPr sz="1100" b="0" i="0"/>
                        <a:t>Palo Alto Networks</a:t>
                      </a:r>
                    </a:p>
                  </a:txBody>
                  <a:tcPr/>
                </a:tc>
              </a:tr>
              <a:tr h="365760">
                <a:tc>
                  <a:txBody>
                    <a:bodyPr wrap="square"/>
                    <a:lstStyle/>
                    <a:p>
                      <a:r>
                        <a:rPr sz="1100" b="0" i="0"/>
                        <a:t>6</a:t>
                      </a:r>
                    </a:p>
                  </a:txBody>
                  <a:tcPr/>
                </a:tc>
                <a:tc>
                  <a:txBody>
                    <a:bodyPr wrap="square"/>
                    <a:lstStyle/>
                    <a:p>
                      <a:r>
                        <a:rPr sz="1100" b="0" i="0">
                          <a:hlinkClick r:id="rId7"/>
                        </a:rPr>
                        <a:t>Chinese Cyberespionage Group BRONZE SILHOUETTE Targets U.S. Government and Defense Organizations</a:t>
                      </a:r>
                    </a:p>
                  </a:txBody>
                  <a:tcPr/>
                </a:tc>
                <a:tc>
                  <a:txBody>
                    <a:bodyPr wrap="square"/>
                    <a:lstStyle/>
                    <a:p>
                      <a:r>
                        <a:rPr sz="1100" b="0" i="0"/>
                        <a:t>Sophos (Secureworks CTU)</a:t>
                      </a:r>
                    </a:p>
                  </a:txBody>
                  <a:tcPr/>
                </a:tc>
              </a:tr>
            </a:tbl>
          </a:graphicData>
        </a:graphic>
      </p:graphicFrame>
      <p:pic>
        <p:nvPicPr>
          <p:cNvPr id="4" name="Picture 3" descr="elezar-logo.png"/>
          <p:cNvPicPr>
            <a:picLocks noChangeAspect="1"/>
          </p:cNvPicPr>
          <p:nvPr/>
        </p:nvPicPr>
        <p:blipFill>
          <a:blip r:embed="rId8"/>
          <a:stretch>
            <a:fillRect/>
          </a:stretch>
        </p:blipFill>
        <p:spPr>
          <a:xfrm>
            <a:off x="10637215" y="6263640"/>
            <a:ext cx="914400" cy="252197"/>
          </a:xfrm>
          <a:prstGeom prst="rect">
            <a:avLst/>
          </a:prstGeom>
        </p:spPr>
      </p:pic>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a:xfrm>
            <a:off x="640080" y="1920240"/>
            <a:ext cx="10911535" cy="1371600"/>
          </a:xfrm>
        </p:spPr>
        <p:txBody>
          <a:bodyPr wrap="square"/>
          <a:lstStyle/>
          <a:p>
            <a:r>
              <a:rPr sz="3200" b="1" i="0"/>
              <a:t>Want a scenario built from your own threat picture in minutes?</a:t>
            </a:r>
          </a:p>
        </p:txBody>
      </p:sp>
      <p:pic>
        <p:nvPicPr>
          <p:cNvPr id="3" name="Picture 2" descr="elezar-logo.png"/>
          <p:cNvPicPr>
            <a:picLocks noChangeAspect="1"/>
          </p:cNvPicPr>
          <p:nvPr/>
        </p:nvPicPr>
        <p:blipFill>
          <a:blip r:embed="rId2"/>
          <a:stretch>
            <a:fillRect/>
          </a:stretch>
        </p:blipFill>
        <p:spPr>
          <a:xfrm>
            <a:off x="640080" y="640080"/>
            <a:ext cx="2011680" cy="554834"/>
          </a:xfrm>
          <a:prstGeom prst="rect">
            <a:avLst/>
          </a:prstGeom>
        </p:spPr>
      </p:pic>
      <p:sp>
        <p:nvSpPr>
          <p:cNvPr id="4" name="TextBox 3"/>
          <p:cNvSpPr txBox="1"/>
          <p:nvPr/>
        </p:nvSpPr>
        <p:spPr>
          <a:xfrm>
            <a:off x="640080" y="3474720"/>
            <a:ext cx="10911535" cy="2194560"/>
          </a:xfrm>
          <a:prstGeom prst="rect">
            <a:avLst/>
          </a:prstGeom>
          <a:noFill/>
        </p:spPr>
        <p:txBody>
          <a:bodyPr wrap="square">
            <a:spAutoFit/>
          </a:bodyPr>
          <a:lstStyle/>
          <a:p>
            <a:r>
              <a:rPr sz="1600" b="0" i="0"/>
              <a:t>Give Sol your sector, technology, region and scenario outline, and it writes the exercise using evidence-backed scenarios in minutes.</a:t>
            </a:r>
          </a:p>
          <a:p>
            <a:pPr>
              <a:spcBef>
                <a:spcPts val="2400"/>
              </a:spcBef>
            </a:pPr>
            <a:r>
              <a:rPr sz="1800" b="1">
                <a:hlinkClick r:id="rId3"/>
              </a:rPr>
              <a:t>Talk to us  →</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a:xfrm>
            <a:off x="640080" y="365760"/>
            <a:ext cx="10911535" cy="914400"/>
          </a:xfrm>
        </p:spPr>
        <p:txBody>
          <a:bodyPr/>
          <a:lstStyle/>
          <a:p>
            <a:r>
              <a:t>Participants and roles</a:t>
            </a:r>
          </a:p>
        </p:txBody>
      </p:sp>
      <p:sp>
        <p:nvSpPr>
          <p:cNvPr id="3" name="Content Placeholder 2"/>
          <p:cNvSpPr>
            <a:spLocks noGrp="1"/>
          </p:cNvSpPr>
          <p:nvPr>
            <p:ph idx="1"/>
          </p:nvPr>
        </p:nvSpPr>
        <p:spPr>
          <a:xfrm>
            <a:off x="640080" y="1463040"/>
            <a:ext cx="10911535" cy="4846320"/>
          </a:xfrm>
        </p:spPr>
        <p:txBody>
          <a:bodyPr wrap="square"/>
          <a:lstStyle/>
          <a:p>
            <a:pPr>
              <a:spcAft>
                <a:spcPts val="1200"/>
              </a:spcAft>
            </a:pPr>
            <a:r>
              <a:rPr sz="1600" b="0" i="0"/>
              <a:t>The scenario turns on the boundary between corporate IT and the control systems that move and treat water, so the roster has to span both. The roles below are named the way water utilities actually name them.</a:t>
            </a:r>
          </a:p>
        </p:txBody>
      </p:sp>
      <p:pic>
        <p:nvPicPr>
          <p:cNvPr id="4" name="Picture 3" descr="elezar-logo.png"/>
          <p:cNvPicPr>
            <a:picLocks noChangeAspect="1"/>
          </p:cNvPicPr>
          <p:nvPr/>
        </p:nvPicPr>
        <p:blipFill>
          <a:blip r:embed="rId2"/>
          <a:stretch>
            <a:fillRect/>
          </a:stretch>
        </p:blipFill>
        <p:spPr>
          <a:xfrm>
            <a:off x="10637215" y="6263640"/>
            <a:ext cx="914400" cy="252197"/>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a:xfrm>
            <a:off x="640080" y="365760"/>
            <a:ext cx="10911535" cy="822960"/>
          </a:xfrm>
        </p:spPr>
        <p:txBody>
          <a:bodyPr/>
          <a:lstStyle/>
          <a:p>
            <a:r>
              <a:t>Participants and roles (1 of 2)</a:t>
            </a:r>
          </a:p>
        </p:txBody>
      </p:sp>
      <p:graphicFrame>
        <p:nvGraphicFramePr>
          <p:cNvPr id="3" name="Table 2"/>
          <p:cNvGraphicFramePr>
            <a:graphicFrameLocks noGrp="1"/>
          </p:cNvGraphicFramePr>
          <p:nvPr/>
        </p:nvGraphicFramePr>
        <p:xfrm>
          <a:off x="640080" y="1371600"/>
          <a:ext cx="10911533" cy="2926080"/>
        </p:xfrm>
        <a:graphic>
          <a:graphicData uri="http://schemas.openxmlformats.org/drawingml/2006/table">
            <a:tbl>
              <a:tblPr firstRow="1" bandRow="1">
                <a:tableStyleId>{5C22544A-7EE6-4342-B048-85BDC9FD1C3A}</a:tableStyleId>
              </a:tblPr>
              <a:tblGrid>
                <a:gridCol w="2400537"/>
                <a:gridCol w="1200268"/>
                <a:gridCol w="2836999"/>
                <a:gridCol w="4473729"/>
              </a:tblGrid>
              <a:tr h="365760">
                <a:tc>
                  <a:txBody>
                    <a:bodyPr wrap="square"/>
                    <a:lstStyle/>
                    <a:p>
                      <a:r>
                        <a:rPr sz="1000" b="1" i="0"/>
                        <a:t>Role</a:t>
                      </a:r>
                    </a:p>
                  </a:txBody>
                  <a:tcPr/>
                </a:tc>
                <a:tc>
                  <a:txBody>
                    <a:bodyPr wrap="square"/>
                    <a:lstStyle/>
                    <a:p>
                      <a:r>
                        <a:rPr sz="1000" b="1" i="0"/>
                        <a:t>Domain</a:t>
                      </a:r>
                    </a:p>
                  </a:txBody>
                  <a:tcPr/>
                </a:tc>
                <a:tc>
                  <a:txBody>
                    <a:bodyPr wrap="square"/>
                    <a:lstStyle/>
                    <a:p>
                      <a:r>
                        <a:rPr sz="1000" b="1" i="0"/>
                        <a:t>Participant Title</a:t>
                      </a:r>
                    </a:p>
                  </a:txBody>
                  <a:tcPr/>
                </a:tc>
                <a:tc>
                  <a:txBody>
                    <a:bodyPr wrap="square"/>
                    <a:lstStyle/>
                    <a:p>
                      <a:r>
                        <a:rPr sz="1000" b="1" i="0"/>
                        <a:t>Exercise Responsibility</a:t>
                      </a:r>
                    </a:p>
                  </a:txBody>
                  <a:tcPr/>
                </a:tc>
              </a:tr>
              <a:tr h="365760">
                <a:tc>
                  <a:txBody>
                    <a:bodyPr wrap="square"/>
                    <a:lstStyle/>
                    <a:p>
                      <a:r>
                        <a:rPr sz="1000" b="0" i="0"/>
                        <a:t>Executive Sponsor</a:t>
                      </a:r>
                    </a:p>
                  </a:txBody>
                  <a:tcPr/>
                </a:tc>
                <a:tc>
                  <a:txBody>
                    <a:bodyPr wrap="square"/>
                    <a:lstStyle/>
                    <a:p>
                      <a:r>
                        <a:rPr sz="1000" b="0" i="0"/>
                        <a:t>Executive</a:t>
                      </a:r>
                    </a:p>
                  </a:txBody>
                  <a:tcPr/>
                </a:tc>
                <a:tc>
                  <a:txBody>
                    <a:bodyPr wrap="square"/>
                    <a:lstStyle/>
                    <a:p>
                      <a:r>
                        <a:rPr sz="1000" b="0" i="0"/>
                        <a:t>General Manager / CEO</a:t>
                      </a:r>
                    </a:p>
                  </a:txBody>
                  <a:tcPr/>
                </a:tc>
                <a:tc>
                  <a:txBody>
                    <a:bodyPr wrap="square"/>
                    <a:lstStyle/>
                    <a:p>
                      <a:r>
                        <a:rPr sz="1000" b="0" i="0"/>
                        <a:t>Strategic decisions, board and council communication, ultimate authority</a:t>
                      </a:r>
                    </a:p>
                  </a:txBody>
                  <a:tcPr/>
                </a:tc>
              </a:tr>
              <a:tr h="365760">
                <a:tc>
                  <a:txBody>
                    <a:bodyPr wrap="square"/>
                    <a:lstStyle/>
                    <a:p>
                      <a:r>
                        <a:rPr sz="1000" b="0" i="0"/>
                        <a:t>Asset Owner</a:t>
                      </a:r>
                    </a:p>
                  </a:txBody>
                  <a:tcPr/>
                </a:tc>
                <a:tc>
                  <a:txBody>
                    <a:bodyPr wrap="square"/>
                    <a:lstStyle/>
                    <a:p>
                      <a:r>
                        <a:rPr sz="1000" b="0" i="0"/>
                        <a:t>OT</a:t>
                      </a:r>
                    </a:p>
                  </a:txBody>
                  <a:tcPr/>
                </a:tc>
                <a:tc>
                  <a:txBody>
                    <a:bodyPr wrap="square"/>
                    <a:lstStyle/>
                    <a:p>
                      <a:r>
                        <a:rPr sz="1000" b="0" i="0"/>
                        <a:t>COO / Director of Water Operations</a:t>
                      </a:r>
                    </a:p>
                  </a:txBody>
                  <a:tcPr/>
                </a:tc>
                <a:tc>
                  <a:txBody>
                    <a:bodyPr wrap="square"/>
                    <a:lstStyle/>
                    <a:p>
                      <a:r>
                        <a:rPr sz="1000" b="0" i="0"/>
                        <a:t>Accountable for the water system itself. Authorizes changes to treatment and distribution, and owns the decision to accept or refuse operational risk</a:t>
                      </a:r>
                    </a:p>
                  </a:txBody>
                  <a:tcPr/>
                </a:tc>
              </a:tr>
              <a:tr h="365760">
                <a:tc>
                  <a:txBody>
                    <a:bodyPr wrap="square"/>
                    <a:lstStyle/>
                    <a:p>
                      <a:r>
                        <a:rPr sz="1000" b="0" i="0"/>
                        <a:t>Plant and Site Operations</a:t>
                      </a:r>
                    </a:p>
                  </a:txBody>
                  <a:tcPr/>
                </a:tc>
                <a:tc>
                  <a:txBody>
                    <a:bodyPr wrap="square"/>
                    <a:lstStyle/>
                    <a:p>
                      <a:r>
                        <a:rPr sz="1000" b="0" i="0"/>
                        <a:t>OT</a:t>
                      </a:r>
                    </a:p>
                  </a:txBody>
                  <a:tcPr/>
                </a:tc>
                <a:tc>
                  <a:txBody>
                    <a:bodyPr wrap="square"/>
                    <a:lstStyle/>
                    <a:p>
                      <a:r>
                        <a:rPr sz="1000" b="0" i="0"/>
                        <a:t>Treatment Plant Supervisor / Shift Operations Supervisor</a:t>
                      </a:r>
                    </a:p>
                  </a:txBody>
                  <a:tcPr/>
                </a:tc>
                <a:tc>
                  <a:txBody>
                    <a:bodyPr wrap="square"/>
                    <a:lstStyle/>
                    <a:p>
                      <a:r>
                        <a:rPr sz="1000" b="0" i="0"/>
                        <a:t>Manual control handover, on-site verification and sampling, operator safety, and what the control room can and cannot actually see</a:t>
                      </a:r>
                    </a:p>
                  </a:txBody>
                  <a:tcPr/>
                </a:tc>
              </a:tr>
              <a:tr h="365760">
                <a:tc>
                  <a:txBody>
                    <a:bodyPr wrap="square"/>
                    <a:lstStyle/>
                    <a:p>
                      <a:r>
                        <a:rPr sz="1000" b="0" i="0"/>
                        <a:t>Control Systems Engineer</a:t>
                      </a:r>
                    </a:p>
                  </a:txBody>
                  <a:tcPr/>
                </a:tc>
                <a:tc>
                  <a:txBody>
                    <a:bodyPr wrap="square"/>
                    <a:lstStyle/>
                    <a:p>
                      <a:r>
                        <a:rPr sz="1000" b="0" i="0"/>
                        <a:t>OT</a:t>
                      </a:r>
                    </a:p>
                  </a:txBody>
                  <a:tcPr/>
                </a:tc>
                <a:tc>
                  <a:txBody>
                    <a:bodyPr wrap="square"/>
                    <a:lstStyle/>
                    <a:p>
                      <a:r>
                        <a:rPr sz="1000" b="0" i="0"/>
                        <a:t>SCADA Administrator / ICS Engineer</a:t>
                      </a:r>
                    </a:p>
                  </a:txBody>
                  <a:tcPr/>
                </a:tc>
                <a:tc>
                  <a:txBody>
                    <a:bodyPr wrap="square"/>
                    <a:lstStyle/>
                    <a:p>
                      <a:r>
                        <a:rPr sz="1000" b="0" i="0"/>
                        <a:t>HMI, PLC and historian integrity, setpoint verification, controller logic and configuration backups, engineering workstation control</a:t>
                      </a:r>
                    </a:p>
                  </a:txBody>
                  <a:tcPr/>
                </a:tc>
              </a:tr>
              <a:tr h="365760">
                <a:tc>
                  <a:txBody>
                    <a:bodyPr wrap="square"/>
                    <a:lstStyle/>
                    <a:p>
                      <a:r>
                        <a:rPr sz="1000" b="0" i="0"/>
                        <a:t>Instrumentation and Controls</a:t>
                      </a:r>
                    </a:p>
                  </a:txBody>
                  <a:tcPr/>
                </a:tc>
                <a:tc>
                  <a:txBody>
                    <a:bodyPr wrap="square"/>
                    <a:lstStyle/>
                    <a:p>
                      <a:r>
                        <a:rPr sz="1000" b="0" i="0"/>
                        <a:t>OT</a:t>
                      </a:r>
                    </a:p>
                  </a:txBody>
                  <a:tcPr/>
                </a:tc>
                <a:tc>
                  <a:txBody>
                    <a:bodyPr wrap="square"/>
                    <a:lstStyle/>
                    <a:p>
                      <a:r>
                        <a:rPr sz="1000" b="0" i="0"/>
                        <a:t>I&amp;C Technician / Maintenance Supervisor</a:t>
                      </a:r>
                    </a:p>
                  </a:txBody>
                  <a:tcPr/>
                </a:tc>
                <a:tc>
                  <a:txBody>
                    <a:bodyPr wrap="square"/>
                    <a:lstStyle/>
                    <a:p>
                      <a:r>
                        <a:rPr sz="1000" b="0" i="0"/>
                        <a:t>Field device checks against the readings on screen, physical access to stations, vendor escort and remote-access approval</a:t>
                      </a:r>
                    </a:p>
                  </a:txBody>
                  <a:tcPr/>
                </a:tc>
              </a:tr>
              <a:tr h="365760">
                <a:tc>
                  <a:txBody>
                    <a:bodyPr wrap="square"/>
                    <a:lstStyle/>
                    <a:p>
                      <a:r>
                        <a:rPr sz="1000" b="0" i="0"/>
                        <a:t>OT Security Lead</a:t>
                      </a:r>
                    </a:p>
                  </a:txBody>
                  <a:tcPr/>
                </a:tc>
                <a:tc>
                  <a:txBody>
                    <a:bodyPr wrap="square"/>
                    <a:lstStyle/>
                    <a:p>
                      <a:r>
                        <a:rPr sz="1000" b="0" i="0"/>
                        <a:t>OT</a:t>
                      </a:r>
                    </a:p>
                  </a:txBody>
                  <a:tcPr/>
                </a:tc>
                <a:tc>
                  <a:txBody>
                    <a:bodyPr wrap="square"/>
                    <a:lstStyle/>
                    <a:p>
                      <a:r>
                        <a:rPr sz="1000" b="0" i="0"/>
                        <a:t>OT / ICS Security Manager</a:t>
                      </a:r>
                    </a:p>
                  </a:txBody>
                  <a:tcPr/>
                </a:tc>
                <a:tc>
                  <a:txBody>
                    <a:bodyPr wrap="square"/>
                    <a:lstStyle/>
                    <a:p>
                      <a:r>
                        <a:rPr sz="1000" b="0" i="0"/>
                        <a:t>Control-system risk assessment, segmentation and isolation decisions, OT-aware incident response and forensics</a:t>
                      </a:r>
                    </a:p>
                  </a:txBody>
                  <a:tcPr/>
                </a:tc>
              </a:tr>
              <a:tr h="365760">
                <a:tc>
                  <a:txBody>
                    <a:bodyPr wrap="square"/>
                    <a:lstStyle/>
                    <a:p>
                      <a:r>
                        <a:rPr sz="1000" b="0" i="0"/>
                        <a:t>IT Security Lead</a:t>
                      </a:r>
                    </a:p>
                  </a:txBody>
                  <a:tcPr/>
                </a:tc>
                <a:tc>
                  <a:txBody>
                    <a:bodyPr wrap="square"/>
                    <a:lstStyle/>
                    <a:p>
                      <a:r>
                        <a:rPr sz="1000" b="0" i="0"/>
                        <a:t>IT</a:t>
                      </a:r>
                    </a:p>
                  </a:txBody>
                  <a:tcPr/>
                </a:tc>
                <a:tc>
                  <a:txBody>
                    <a:bodyPr wrap="square"/>
                    <a:lstStyle/>
                    <a:p>
                      <a:r>
                        <a:rPr sz="1000" b="0" i="0"/>
                        <a:t>CISO / IT Security Manager</a:t>
                      </a:r>
                    </a:p>
                  </a:txBody>
                  <a:tcPr/>
                </a:tc>
                <a:tc>
                  <a:txBody>
                    <a:bodyPr wrap="square"/>
                    <a:lstStyle/>
                    <a:p>
                      <a:r>
                        <a:rPr sz="1000" b="0" i="0"/>
                        <a:t>Enterprise investigation, identity and credential response, MSSP and IR firm coordination, evidence collection</a:t>
                      </a:r>
                    </a:p>
                  </a:txBody>
                  <a:tcPr/>
                </a:tc>
              </a:tr>
            </a:tbl>
          </a:graphicData>
        </a:graphic>
      </p:graphicFrame>
      <p:pic>
        <p:nvPicPr>
          <p:cNvPr id="4" name="Picture 3" descr="elezar-logo.png"/>
          <p:cNvPicPr>
            <a:picLocks noChangeAspect="1"/>
          </p:cNvPicPr>
          <p:nvPr/>
        </p:nvPicPr>
        <p:blipFill>
          <a:blip r:embed="rId2"/>
          <a:stretch>
            <a:fillRect/>
          </a:stretch>
        </p:blipFill>
        <p:spPr>
          <a:xfrm>
            <a:off x="10637215" y="6263640"/>
            <a:ext cx="914400" cy="252197"/>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a:xfrm>
            <a:off x="640080" y="365760"/>
            <a:ext cx="10911535" cy="822960"/>
          </a:xfrm>
        </p:spPr>
        <p:txBody>
          <a:bodyPr/>
          <a:lstStyle/>
          <a:p>
            <a:r>
              <a:t>Participants and roles (2 of 2)</a:t>
            </a:r>
          </a:p>
        </p:txBody>
      </p:sp>
      <p:graphicFrame>
        <p:nvGraphicFramePr>
          <p:cNvPr id="3" name="Table 2"/>
          <p:cNvGraphicFramePr>
            <a:graphicFrameLocks noGrp="1"/>
          </p:cNvGraphicFramePr>
          <p:nvPr/>
        </p:nvGraphicFramePr>
        <p:xfrm>
          <a:off x="640080" y="1371600"/>
          <a:ext cx="10911533" cy="2560320"/>
        </p:xfrm>
        <a:graphic>
          <a:graphicData uri="http://schemas.openxmlformats.org/drawingml/2006/table">
            <a:tbl>
              <a:tblPr firstRow="1" bandRow="1">
                <a:tableStyleId>{5C22544A-7EE6-4342-B048-85BDC9FD1C3A}</a:tableStyleId>
              </a:tblPr>
              <a:tblGrid>
                <a:gridCol w="2400537"/>
                <a:gridCol w="1200268"/>
                <a:gridCol w="2836999"/>
                <a:gridCol w="4473729"/>
              </a:tblGrid>
              <a:tr h="365760">
                <a:tc>
                  <a:txBody>
                    <a:bodyPr wrap="square"/>
                    <a:lstStyle/>
                    <a:p>
                      <a:r>
                        <a:rPr sz="1000" b="1" i="0"/>
                        <a:t>Role</a:t>
                      </a:r>
                    </a:p>
                  </a:txBody>
                  <a:tcPr/>
                </a:tc>
                <a:tc>
                  <a:txBody>
                    <a:bodyPr wrap="square"/>
                    <a:lstStyle/>
                    <a:p>
                      <a:r>
                        <a:rPr sz="1000" b="1" i="0"/>
                        <a:t>Domain</a:t>
                      </a:r>
                    </a:p>
                  </a:txBody>
                  <a:tcPr/>
                </a:tc>
                <a:tc>
                  <a:txBody>
                    <a:bodyPr wrap="square"/>
                    <a:lstStyle/>
                    <a:p>
                      <a:r>
                        <a:rPr sz="1000" b="1" i="0"/>
                        <a:t>Participant Title</a:t>
                      </a:r>
                    </a:p>
                  </a:txBody>
                  <a:tcPr/>
                </a:tc>
                <a:tc>
                  <a:txBody>
                    <a:bodyPr wrap="square"/>
                    <a:lstStyle/>
                    <a:p>
                      <a:r>
                        <a:rPr sz="1000" b="1" i="0"/>
                        <a:t>Exercise Responsibility</a:t>
                      </a:r>
                    </a:p>
                  </a:txBody>
                  <a:tcPr/>
                </a:tc>
              </a:tr>
              <a:tr h="365760">
                <a:tc>
                  <a:txBody>
                    <a:bodyPr wrap="square"/>
                    <a:lstStyle/>
                    <a:p>
                      <a:r>
                        <a:rPr sz="1000" b="0" i="0"/>
                        <a:t>IT Infrastructure</a:t>
                      </a:r>
                    </a:p>
                  </a:txBody>
                  <a:tcPr/>
                </a:tc>
                <a:tc>
                  <a:txBody>
                    <a:bodyPr wrap="square"/>
                    <a:lstStyle/>
                    <a:p>
                      <a:r>
                        <a:rPr sz="1000" b="0" i="0"/>
                        <a:t>IT</a:t>
                      </a:r>
                    </a:p>
                  </a:txBody>
                  <a:tcPr/>
                </a:tc>
                <a:tc>
                  <a:txBody>
                    <a:bodyPr wrap="square"/>
                    <a:lstStyle/>
                    <a:p>
                      <a:r>
                        <a:rPr sz="1000" b="0" i="0"/>
                        <a:t>IT Manager / Network Administrator</a:t>
                      </a:r>
                    </a:p>
                  </a:txBody>
                  <a:tcPr/>
                </a:tc>
                <a:tc>
                  <a:txBody>
                    <a:bodyPr wrap="square"/>
                    <a:lstStyle/>
                    <a:p>
                      <a:r>
                        <a:rPr sz="1000" b="0" i="0"/>
                        <a:t>Edge appliances, VPN and firewall changes, and the IT-to-OT path that both actors used</a:t>
                      </a:r>
                    </a:p>
                  </a:txBody>
                  <a:tcPr/>
                </a:tc>
              </a:tr>
              <a:tr h="365760">
                <a:tc>
                  <a:txBody>
                    <a:bodyPr wrap="square"/>
                    <a:lstStyle/>
                    <a:p>
                      <a:r>
                        <a:rPr sz="1000" b="0" i="0"/>
                        <a:t>Legal and Compliance</a:t>
                      </a:r>
                    </a:p>
                  </a:txBody>
                  <a:tcPr/>
                </a:tc>
                <a:tc>
                  <a:txBody>
                    <a:bodyPr wrap="square"/>
                    <a:lstStyle/>
                    <a:p>
                      <a:r>
                        <a:rPr sz="1000" b="0" i="0"/>
                        <a:t>Corporate</a:t>
                      </a:r>
                    </a:p>
                  </a:txBody>
                  <a:tcPr/>
                </a:tc>
                <a:tc>
                  <a:txBody>
                    <a:bodyPr wrap="square"/>
                    <a:lstStyle/>
                    <a:p>
                      <a:r>
                        <a:rPr sz="1000" b="0" i="0"/>
                        <a:t>General Counsel / Regulatory Affairs</a:t>
                      </a:r>
                    </a:p>
                  </a:txBody>
                  <a:tcPr/>
                </a:tc>
                <a:tc>
                  <a:txBody>
                    <a:bodyPr wrap="square"/>
                    <a:lstStyle/>
                    <a:p>
                      <a:r>
                        <a:rPr sz="1000" b="0" i="0"/>
                        <a:t>EPA, CISA and state primacy notification obligations, liability, evidence preservation</a:t>
                      </a:r>
                    </a:p>
                  </a:txBody>
                  <a:tcPr/>
                </a:tc>
              </a:tr>
              <a:tr h="365760">
                <a:tc>
                  <a:txBody>
                    <a:bodyPr wrap="square"/>
                    <a:lstStyle/>
                    <a:p>
                      <a:r>
                        <a:rPr sz="1000" b="0" i="0"/>
                        <a:t>Communications</a:t>
                      </a:r>
                    </a:p>
                  </a:txBody>
                  <a:tcPr/>
                </a:tc>
                <a:tc>
                  <a:txBody>
                    <a:bodyPr wrap="square"/>
                    <a:lstStyle/>
                    <a:p>
                      <a:r>
                        <a:rPr sz="1000" b="0" i="0"/>
                        <a:t>Corporate</a:t>
                      </a:r>
                    </a:p>
                  </a:txBody>
                  <a:tcPr/>
                </a:tc>
                <a:tc>
                  <a:txBody>
                    <a:bodyPr wrap="square"/>
                    <a:lstStyle/>
                    <a:p>
                      <a:r>
                        <a:rPr sz="1000" b="0" i="0"/>
                        <a:t>VP Communications / Public Information Officer</a:t>
                      </a:r>
                    </a:p>
                  </a:txBody>
                  <a:tcPr/>
                </a:tc>
                <a:tc>
                  <a:txBody>
                    <a:bodyPr wrap="square"/>
                    <a:lstStyle/>
                    <a:p>
                      <a:r>
                        <a:rPr sz="1000" b="0" i="0"/>
                        <a:t>Media response, customer and public notification, elected official coordination</a:t>
                      </a:r>
                    </a:p>
                  </a:txBody>
                  <a:tcPr/>
                </a:tc>
              </a:tr>
              <a:tr h="365760">
                <a:tc>
                  <a:txBody>
                    <a:bodyPr wrap="square"/>
                    <a:lstStyle/>
                    <a:p>
                      <a:r>
                        <a:rPr sz="1000" b="0" i="0"/>
                        <a:t>Finance</a:t>
                      </a:r>
                    </a:p>
                  </a:txBody>
                  <a:tcPr/>
                </a:tc>
                <a:tc>
                  <a:txBody>
                    <a:bodyPr wrap="square"/>
                    <a:lstStyle/>
                    <a:p>
                      <a:r>
                        <a:rPr sz="1000" b="0" i="0"/>
                        <a:t>Corporate</a:t>
                      </a:r>
                    </a:p>
                  </a:txBody>
                  <a:tcPr/>
                </a:tc>
                <a:tc>
                  <a:txBody>
                    <a:bodyPr wrap="square"/>
                    <a:lstStyle/>
                    <a:p>
                      <a:r>
                        <a:rPr sz="1000" b="0" i="0"/>
                        <a:t>CFO / Finance Director</a:t>
                      </a:r>
                    </a:p>
                  </a:txBody>
                  <a:tcPr/>
                </a:tc>
                <a:tc>
                  <a:txBody>
                    <a:bodyPr wrap="square"/>
                    <a:lstStyle/>
                    <a:p>
                      <a:r>
                        <a:rPr sz="1000" b="0" i="0"/>
                        <a:t>Financial impact, cyber insurance activation, emergency procurement</a:t>
                      </a:r>
                    </a:p>
                  </a:txBody>
                  <a:tcPr/>
                </a:tc>
              </a:tr>
              <a:tr h="365760">
                <a:tc>
                  <a:txBody>
                    <a:bodyPr wrap="square"/>
                    <a:lstStyle/>
                    <a:p>
                      <a:r>
                        <a:rPr sz="1000" b="0" i="0"/>
                        <a:t>Systems Integrator </a:t>
                      </a:r>
                      <a:r>
                        <a:rPr sz="1000" b="0" i="1"/>
                        <a:t>(optional)</a:t>
                      </a:r>
                    </a:p>
                  </a:txBody>
                  <a:tcPr/>
                </a:tc>
                <a:tc>
                  <a:txBody>
                    <a:bodyPr wrap="square"/>
                    <a:lstStyle/>
                    <a:p>
                      <a:r>
                        <a:rPr sz="1000" b="0" i="0"/>
                        <a:t>External</a:t>
                      </a:r>
                    </a:p>
                  </a:txBody>
                  <a:tcPr/>
                </a:tc>
                <a:tc>
                  <a:txBody>
                    <a:bodyPr wrap="square"/>
                    <a:lstStyle/>
                    <a:p>
                      <a:r>
                        <a:rPr sz="1000" b="0" i="0"/>
                        <a:t>SCADA Integrator / OEM Support Representative</a:t>
                      </a:r>
                    </a:p>
                  </a:txBody>
                  <a:tcPr/>
                </a:tc>
                <a:tc>
                  <a:txBody>
                    <a:bodyPr wrap="square"/>
                    <a:lstStyle/>
                    <a:p>
                      <a:r>
                        <a:rPr sz="1000" b="0" i="0"/>
                        <a:t>Third-party remote access into OT, patch and firmware realities, what vendor support can and cannot do mid-incident</a:t>
                      </a:r>
                    </a:p>
                  </a:txBody>
                  <a:tcPr/>
                </a:tc>
              </a:tr>
              <a:tr h="365760">
                <a:tc>
                  <a:txBody>
                    <a:bodyPr wrap="square"/>
                    <a:lstStyle/>
                    <a:p>
                      <a:r>
                        <a:rPr sz="1000" b="0" i="0"/>
                        <a:t>Regulator Liaison </a:t>
                      </a:r>
                      <a:r>
                        <a:rPr sz="1000" b="0" i="1"/>
                        <a:t>(optional)</a:t>
                      </a:r>
                    </a:p>
                  </a:txBody>
                  <a:tcPr/>
                </a:tc>
                <a:tc>
                  <a:txBody>
                    <a:bodyPr wrap="square"/>
                    <a:lstStyle/>
                    <a:p>
                      <a:r>
                        <a:rPr sz="1000" b="0" i="0"/>
                        <a:t>External</a:t>
                      </a:r>
                    </a:p>
                  </a:txBody>
                  <a:tcPr/>
                </a:tc>
                <a:tc>
                  <a:txBody>
                    <a:bodyPr wrap="square"/>
                    <a:lstStyle/>
                    <a:p>
                      <a:r>
                        <a:rPr sz="1000" b="0" i="0"/>
                        <a:t>State Primacy Agency Representative</a:t>
                      </a:r>
                    </a:p>
                  </a:txBody>
                  <a:tcPr/>
                </a:tc>
                <a:tc>
                  <a:txBody>
                    <a:bodyPr wrap="square"/>
                    <a:lstStyle/>
                    <a:p>
                      <a:r>
                        <a:rPr sz="1000" b="0" i="0"/>
                        <a:t>Drinking water primacy obligations, public health threshold decisions</a:t>
                      </a:r>
                    </a:p>
                  </a:txBody>
                  <a:tcPr/>
                </a:tc>
              </a:tr>
            </a:tbl>
          </a:graphicData>
        </a:graphic>
      </p:graphicFrame>
      <p:pic>
        <p:nvPicPr>
          <p:cNvPr id="4" name="Picture 3" descr="elezar-logo.png"/>
          <p:cNvPicPr>
            <a:picLocks noChangeAspect="1"/>
          </p:cNvPicPr>
          <p:nvPr/>
        </p:nvPicPr>
        <p:blipFill>
          <a:blip r:embed="rId2"/>
          <a:stretch>
            <a:fillRect/>
          </a:stretch>
        </p:blipFill>
        <p:spPr>
          <a:xfrm>
            <a:off x="10637215" y="6263640"/>
            <a:ext cx="914400" cy="252197"/>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a:xfrm>
            <a:off x="640080" y="365760"/>
            <a:ext cx="10911535" cy="914400"/>
          </a:xfrm>
        </p:spPr>
        <p:txBody>
          <a:bodyPr/>
          <a:lstStyle/>
          <a:p>
            <a:r>
              <a:t>Building the roster</a:t>
            </a:r>
          </a:p>
        </p:txBody>
      </p:sp>
      <p:sp>
        <p:nvSpPr>
          <p:cNvPr id="3" name="Content Placeholder 2"/>
          <p:cNvSpPr>
            <a:spLocks noGrp="1"/>
          </p:cNvSpPr>
          <p:nvPr>
            <p:ph idx="1"/>
          </p:nvPr>
        </p:nvSpPr>
        <p:spPr>
          <a:xfrm>
            <a:off x="640080" y="1463040"/>
            <a:ext cx="10911535" cy="4846320"/>
          </a:xfrm>
        </p:spPr>
        <p:txBody>
          <a:bodyPr wrap="square"/>
          <a:lstStyle/>
          <a:p>
            <a:pPr>
              <a:spcAft>
                <a:spcPts val="1200"/>
              </a:spcAft>
            </a:pPr>
            <a:r>
              <a:rPr sz="1600" b="0" i="0"/>
              <a:t>Eleven core roles plus two on call is the full roster. At a small utility one person often holds several of them, and that is worth naming out loud at the start: if the same person is the SCADA administrator, the IT manager and the security lead, the exercise will surface a single point of failure that no org chart shows. The roles most often missing from a cyber tabletop are the OT ones, and they are the roles that determine whether the water keeps moving.</a:t>
            </a:r>
          </a:p>
        </p:txBody>
      </p:sp>
      <p:pic>
        <p:nvPicPr>
          <p:cNvPr id="4" name="Picture 3" descr="elezar-logo.png"/>
          <p:cNvPicPr>
            <a:picLocks noChangeAspect="1"/>
          </p:cNvPicPr>
          <p:nvPr/>
        </p:nvPicPr>
        <p:blipFill>
          <a:blip r:embed="rId2"/>
          <a:stretch>
            <a:fillRect/>
          </a:stretch>
        </p:blipFill>
        <p:spPr>
          <a:xfrm>
            <a:off x="10637215" y="6263640"/>
            <a:ext cx="914400" cy="252197"/>
          </a:xfrm>
          <a:prstGeom prst="rect">
            <a:avLst/>
          </a:prstGeom>
        </p:spPr>
      </p:pic>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a:xfrm>
            <a:off x="640080" y="365760"/>
            <a:ext cx="10911535" cy="914400"/>
          </a:xfrm>
        </p:spPr>
        <p:txBody>
          <a:bodyPr/>
          <a:lstStyle/>
          <a:p>
            <a:r>
              <a:t>Who is targeting organizations like ours</a:t>
            </a:r>
          </a:p>
        </p:txBody>
      </p:sp>
      <p:sp>
        <p:nvSpPr>
          <p:cNvPr id="3" name="Content Placeholder 2"/>
          <p:cNvSpPr>
            <a:spLocks noGrp="1"/>
          </p:cNvSpPr>
          <p:nvPr>
            <p:ph idx="1"/>
          </p:nvPr>
        </p:nvSpPr>
        <p:spPr>
          <a:xfrm>
            <a:off x="640080" y="1463040"/>
            <a:ext cx="10911535" cy="4846320"/>
          </a:xfrm>
        </p:spPr>
        <p:txBody>
          <a:bodyPr wrap="square"/>
          <a:lstStyle/>
          <a:p>
            <a:pPr>
              <a:spcAft>
                <a:spcPts val="1000"/>
              </a:spcAft>
            </a:pPr>
            <a:r>
              <a:rPr sz="1400" b="0" i="0"/>
              <a:t>A Chinese state-sponsored group known as </a:t>
            </a:r>
            <a:r>
              <a:rPr sz="1400" b="1" i="0"/>
              <a:t>VOLTZITE</a:t>
            </a:r>
            <a:r>
              <a:rPr sz="1400" b="0" i="0"/>
              <a:t> (also tracked as Volt Typhoon by Microsoft and Dragos) has been confirmed compromising U.S. water and electric utilities since at least 2023. Their documented goal is </a:t>
            </a:r>
            <a:r>
              <a:rPr sz="1400" b="0" i="1"/>
              <a:t>pre-positioning</a:t>
            </a:r>
            <a:r>
              <a:rPr sz="1400" b="0" i="0"/>
              <a:t>: gaining persistent, undetected access to operational technology networks so they can be activated during a future geopolitical crisis.</a:t>
            </a:r>
          </a:p>
          <a:p>
            <a:pPr>
              <a:spcAft>
                <a:spcPts val="1000"/>
              </a:spcAft>
            </a:pPr>
            <a:r>
              <a:rPr sz="1400" b="0" i="0"/>
              <a:t>An Iranian government-affiliated group known as </a:t>
            </a:r>
            <a:r>
              <a:rPr sz="1400" b="1" i="0"/>
              <a:t>BAUXITE</a:t>
            </a:r>
            <a:r>
              <a:rPr sz="1400" b="0" i="0"/>
              <a:t> (publicly operating as "CyberAv3ngers") has demonstrated the ability to physically interact with and manipulate programmable logic controllers (PLCs) used in water and wastewater treatment, including causing real-world process disruptions.</a:t>
            </a:r>
          </a:p>
        </p:txBody>
      </p:sp>
      <p:pic>
        <p:nvPicPr>
          <p:cNvPr id="4" name="Picture 3" descr="elezar-logo.png"/>
          <p:cNvPicPr>
            <a:picLocks noChangeAspect="1"/>
          </p:cNvPicPr>
          <p:nvPr/>
        </p:nvPicPr>
        <p:blipFill>
          <a:blip r:embed="rId2"/>
          <a:stretch>
            <a:fillRect/>
          </a:stretch>
        </p:blipFill>
        <p:spPr>
          <a:xfrm>
            <a:off x="10637215" y="6263640"/>
            <a:ext cx="914400" cy="252197"/>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